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36"/>
  </p:notesMasterIdLst>
  <p:sldIdLst>
    <p:sldId id="324" r:id="rId5"/>
    <p:sldId id="299" r:id="rId6"/>
    <p:sldId id="292" r:id="rId7"/>
    <p:sldId id="325" r:id="rId8"/>
    <p:sldId id="293" r:id="rId9"/>
    <p:sldId id="276" r:id="rId10"/>
    <p:sldId id="261" r:id="rId11"/>
    <p:sldId id="260" r:id="rId12"/>
    <p:sldId id="256" r:id="rId13"/>
    <p:sldId id="323" r:id="rId14"/>
    <p:sldId id="322" r:id="rId15"/>
    <p:sldId id="330" r:id="rId16"/>
    <p:sldId id="331" r:id="rId17"/>
    <p:sldId id="319" r:id="rId18"/>
    <p:sldId id="262" r:id="rId19"/>
    <p:sldId id="294" r:id="rId20"/>
    <p:sldId id="301" r:id="rId21"/>
    <p:sldId id="329" r:id="rId22"/>
    <p:sldId id="264" r:id="rId23"/>
    <p:sldId id="266" r:id="rId24"/>
    <p:sldId id="308" r:id="rId25"/>
    <p:sldId id="328" r:id="rId26"/>
    <p:sldId id="312" r:id="rId27"/>
    <p:sldId id="309" r:id="rId28"/>
    <p:sldId id="311" r:id="rId29"/>
    <p:sldId id="265" r:id="rId30"/>
    <p:sldId id="317" r:id="rId31"/>
    <p:sldId id="283" r:id="rId32"/>
    <p:sldId id="272" r:id="rId33"/>
    <p:sldId id="273" r:id="rId34"/>
    <p:sldId id="32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NEYAZ SAMIUM AMIN" initials="BSA" lastIdx="2" clrIdx="0">
    <p:extLst>
      <p:ext uri="{19B8F6BF-5375-455C-9EA6-DF929625EA0E}">
        <p15:presenceInfo xmlns:p15="http://schemas.microsoft.com/office/powerpoint/2012/main" userId="BANEYAZ SAMIUM A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86358" autoAdjust="0"/>
  </p:normalViewPr>
  <p:slideViewPr>
    <p:cSldViewPr snapToGrid="0">
      <p:cViewPr varScale="1">
        <p:scale>
          <a:sx n="75" d="100"/>
          <a:sy n="75" d="100"/>
        </p:scale>
        <p:origin x="44" y="108"/>
      </p:cViewPr>
      <p:guideLst>
        <p:guide orient="horz" pos="2160"/>
        <p:guide pos="3840"/>
      </p:guideLst>
    </p:cSldViewPr>
  </p:slideViewPr>
  <p:outlineViewPr>
    <p:cViewPr>
      <p:scale>
        <a:sx n="33" d="100"/>
        <a:sy n="33" d="100"/>
      </p:scale>
      <p:origin x="0" y="-90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_rels/data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5E844F-C264-49C0-B61A-7E1F5859F047}" type="doc">
      <dgm:prSet loTypeId="urn:microsoft.com/office/officeart/2005/8/layout/venn1" loCatId="relationship" qsTypeId="urn:microsoft.com/office/officeart/2005/8/quickstyle/simple2" qsCatId="simple" csTypeId="urn:microsoft.com/office/officeart/2005/8/colors/accent0_3" csCatId="mainScheme" phldr="1"/>
      <dgm:spPr/>
      <dgm:t>
        <a:bodyPr/>
        <a:lstStyle/>
        <a:p>
          <a:endParaRPr lang="en-US"/>
        </a:p>
      </dgm:t>
    </dgm:pt>
    <dgm:pt modelId="{87E1FBE4-8ECA-44DB-8978-63842906507C}">
      <dgm:prSet/>
      <dgm:spPr/>
      <dgm:t>
        <a:bodyPr/>
        <a:lstStyle/>
        <a:p>
          <a:r>
            <a:rPr lang="en-US" b="0" i="0" dirty="0"/>
            <a:t>Multimedia is a combination of text, graphic, sound, animation, and video that is delivered interactively to the user by electronic or digitally manipulated means.</a:t>
          </a:r>
          <a:endParaRPr lang="en-US" dirty="0"/>
        </a:p>
      </dgm:t>
    </dgm:pt>
    <dgm:pt modelId="{CB4FE28F-E545-483B-B547-CB1C15D814AD}" type="parTrans" cxnId="{3059EB2A-E7F3-4929-A09B-4F295451066A}">
      <dgm:prSet/>
      <dgm:spPr/>
      <dgm:t>
        <a:bodyPr/>
        <a:lstStyle/>
        <a:p>
          <a:endParaRPr lang="en-US"/>
        </a:p>
      </dgm:t>
    </dgm:pt>
    <dgm:pt modelId="{A0ECE32C-F602-46EC-955B-3ACD7D4544FA}" type="sibTrans" cxnId="{3059EB2A-E7F3-4929-A09B-4F295451066A}">
      <dgm:prSet/>
      <dgm:spPr/>
      <dgm:t>
        <a:bodyPr/>
        <a:lstStyle/>
        <a:p>
          <a:endParaRPr lang="en-US"/>
        </a:p>
      </dgm:t>
    </dgm:pt>
    <dgm:pt modelId="{9DBC50B9-E701-41F4-AC98-C921F0B572CE}" type="pres">
      <dgm:prSet presAssocID="{025E844F-C264-49C0-B61A-7E1F5859F047}" presName="compositeShape" presStyleCnt="0">
        <dgm:presLayoutVars>
          <dgm:chMax val="7"/>
          <dgm:dir/>
          <dgm:resizeHandles val="exact"/>
        </dgm:presLayoutVars>
      </dgm:prSet>
      <dgm:spPr/>
    </dgm:pt>
    <dgm:pt modelId="{2B14B206-72F7-40C7-BBCC-394C1FD4D3A7}" type="pres">
      <dgm:prSet presAssocID="{87E1FBE4-8ECA-44DB-8978-63842906507C}" presName="circ1TxSh" presStyleLbl="vennNode1" presStyleIdx="0" presStyleCnt="1"/>
      <dgm:spPr/>
    </dgm:pt>
  </dgm:ptLst>
  <dgm:cxnLst>
    <dgm:cxn modelId="{77FAE608-0646-4DF3-A420-24AA685A92B5}" type="presOf" srcId="{87E1FBE4-8ECA-44DB-8978-63842906507C}" destId="{2B14B206-72F7-40C7-BBCC-394C1FD4D3A7}" srcOrd="0" destOrd="0" presId="urn:microsoft.com/office/officeart/2005/8/layout/venn1"/>
    <dgm:cxn modelId="{3059EB2A-E7F3-4929-A09B-4F295451066A}" srcId="{025E844F-C264-49C0-B61A-7E1F5859F047}" destId="{87E1FBE4-8ECA-44DB-8978-63842906507C}" srcOrd="0" destOrd="0" parTransId="{CB4FE28F-E545-483B-B547-CB1C15D814AD}" sibTransId="{A0ECE32C-F602-46EC-955B-3ACD7D4544FA}"/>
    <dgm:cxn modelId="{0432EFF4-1FD7-4EC3-A5F5-78C464CF8431}" type="presOf" srcId="{025E844F-C264-49C0-B61A-7E1F5859F047}" destId="{9DBC50B9-E701-41F4-AC98-C921F0B572CE}" srcOrd="0" destOrd="0" presId="urn:microsoft.com/office/officeart/2005/8/layout/venn1"/>
    <dgm:cxn modelId="{CCC81751-01E3-4302-9748-BE8D299466DC}" type="presParOf" srcId="{9DBC50B9-E701-41F4-AC98-C921F0B572CE}" destId="{2B14B206-72F7-40C7-BBCC-394C1FD4D3A7}" srcOrd="0" destOrd="0" presId="urn:microsoft.com/office/officeart/2005/8/layout/ven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E2E0F8-DCAD-4AF0-A43D-44C1E5E93B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8752D71-AF86-4721-8F41-0E482CEB3DD4}">
      <dgm:prSet/>
      <dgm:spPr/>
      <dgm:t>
        <a:bodyPr/>
        <a:lstStyle/>
        <a:p>
          <a:r>
            <a:rPr lang="en-US" dirty="0"/>
            <a:t>1. We may get the wrong video – Bad search facilities </a:t>
          </a:r>
        </a:p>
      </dgm:t>
    </dgm:pt>
    <dgm:pt modelId="{E50E4185-0390-43AD-B2A7-B23C5DD5412F}" type="parTrans" cxnId="{720BB582-0DA6-4ADC-BCE1-B489A90945E9}">
      <dgm:prSet/>
      <dgm:spPr/>
      <dgm:t>
        <a:bodyPr/>
        <a:lstStyle/>
        <a:p>
          <a:endParaRPr lang="en-US"/>
        </a:p>
      </dgm:t>
    </dgm:pt>
    <dgm:pt modelId="{B6523E63-132C-476A-9345-FB5D0B310DCB}" type="sibTrans" cxnId="{720BB582-0DA6-4ADC-BCE1-B489A90945E9}">
      <dgm:prSet/>
      <dgm:spPr/>
      <dgm:t>
        <a:bodyPr/>
        <a:lstStyle/>
        <a:p>
          <a:endParaRPr lang="en-US"/>
        </a:p>
      </dgm:t>
    </dgm:pt>
    <dgm:pt modelId="{D7D33E93-D68B-493A-94E0-D194611A5664}">
      <dgm:prSet/>
      <dgm:spPr/>
      <dgm:t>
        <a:bodyPr/>
        <a:lstStyle/>
        <a:p>
          <a:r>
            <a:rPr lang="en-US" dirty="0"/>
            <a:t>2. We may get the wrong quality-variation – </a:t>
          </a:r>
          <a:r>
            <a:rPr lang="en-US" dirty="0" err="1"/>
            <a:t>E.g</a:t>
          </a:r>
          <a:r>
            <a:rPr lang="en-US" dirty="0"/>
            <a:t> too high-quality level for a PDA</a:t>
          </a:r>
        </a:p>
      </dgm:t>
    </dgm:pt>
    <dgm:pt modelId="{4F1DAB7B-8F39-44D2-BEFA-3618FC6B2A41}" type="parTrans" cxnId="{090FC997-A5C0-4AF4-8F91-82990C6CC4F9}">
      <dgm:prSet/>
      <dgm:spPr/>
      <dgm:t>
        <a:bodyPr/>
        <a:lstStyle/>
        <a:p>
          <a:endParaRPr lang="en-US"/>
        </a:p>
      </dgm:t>
    </dgm:pt>
    <dgm:pt modelId="{9FF0A5C8-BB7D-47E1-AC28-1ACDD93D60D2}" type="sibTrans" cxnId="{090FC997-A5C0-4AF4-8F91-82990C6CC4F9}">
      <dgm:prSet/>
      <dgm:spPr/>
      <dgm:t>
        <a:bodyPr/>
        <a:lstStyle/>
        <a:p>
          <a:endParaRPr lang="en-US"/>
        </a:p>
      </dgm:t>
    </dgm:pt>
    <dgm:pt modelId="{C955AB59-C1A1-46A1-B029-8D2D753C46FF}">
      <dgm:prSet/>
      <dgm:spPr/>
      <dgm:t>
        <a:bodyPr/>
        <a:lstStyle/>
        <a:p>
          <a:r>
            <a:rPr lang="en-US"/>
            <a:t>3. We may get the proper variation in bad quality – E.g jitter is too high </a:t>
          </a:r>
        </a:p>
      </dgm:t>
    </dgm:pt>
    <dgm:pt modelId="{9A9734D9-D578-4660-963D-CA298066587C}" type="parTrans" cxnId="{39779FC6-A1AA-41F5-9D8F-D6D007946F28}">
      <dgm:prSet/>
      <dgm:spPr/>
      <dgm:t>
        <a:bodyPr/>
        <a:lstStyle/>
        <a:p>
          <a:endParaRPr lang="en-US"/>
        </a:p>
      </dgm:t>
    </dgm:pt>
    <dgm:pt modelId="{4E1957B0-7962-462E-932C-3ED6E03254CE}" type="sibTrans" cxnId="{39779FC6-A1AA-41F5-9D8F-D6D007946F28}">
      <dgm:prSet/>
      <dgm:spPr/>
      <dgm:t>
        <a:bodyPr/>
        <a:lstStyle/>
        <a:p>
          <a:endParaRPr lang="en-US"/>
        </a:p>
      </dgm:t>
    </dgm:pt>
    <dgm:pt modelId="{0C5B676C-82B4-433D-97B9-78A527F65940}">
      <dgm:prSet/>
      <dgm:spPr/>
      <dgm:t>
        <a:bodyPr/>
        <a:lstStyle/>
        <a:p>
          <a:r>
            <a:rPr lang="en-US"/>
            <a:t>4. We may get the video at the wrong time</a:t>
          </a:r>
        </a:p>
      </dgm:t>
    </dgm:pt>
    <dgm:pt modelId="{CDF09934-EB99-4249-9715-B4666B6E51CF}" type="parTrans" cxnId="{9F0793FD-005E-49B5-9E69-DA460C530756}">
      <dgm:prSet/>
      <dgm:spPr/>
      <dgm:t>
        <a:bodyPr/>
        <a:lstStyle/>
        <a:p>
          <a:endParaRPr lang="en-US"/>
        </a:p>
      </dgm:t>
    </dgm:pt>
    <dgm:pt modelId="{C9FBB735-FA38-4E2F-B20B-0EBA9BCD07E2}" type="sibTrans" cxnId="{9F0793FD-005E-49B5-9E69-DA460C530756}">
      <dgm:prSet/>
      <dgm:spPr/>
      <dgm:t>
        <a:bodyPr/>
        <a:lstStyle/>
        <a:p>
          <a:endParaRPr lang="en-US"/>
        </a:p>
      </dgm:t>
    </dgm:pt>
    <dgm:pt modelId="{353CBB07-34D2-4383-A3A5-E757BDE6757D}" type="pres">
      <dgm:prSet presAssocID="{53E2E0F8-DCAD-4AF0-A43D-44C1E5E93B77}" presName="linear" presStyleCnt="0">
        <dgm:presLayoutVars>
          <dgm:animLvl val="lvl"/>
          <dgm:resizeHandles val="exact"/>
        </dgm:presLayoutVars>
      </dgm:prSet>
      <dgm:spPr/>
    </dgm:pt>
    <dgm:pt modelId="{AE860276-94F6-4D59-B574-5814AB1D4812}" type="pres">
      <dgm:prSet presAssocID="{88752D71-AF86-4721-8F41-0E482CEB3DD4}" presName="parentText" presStyleLbl="node1" presStyleIdx="0" presStyleCnt="4">
        <dgm:presLayoutVars>
          <dgm:chMax val="0"/>
          <dgm:bulletEnabled val="1"/>
        </dgm:presLayoutVars>
      </dgm:prSet>
      <dgm:spPr/>
    </dgm:pt>
    <dgm:pt modelId="{C7EE8AE9-9E3B-4B55-A346-2EDF09A36165}" type="pres">
      <dgm:prSet presAssocID="{B6523E63-132C-476A-9345-FB5D0B310DCB}" presName="spacer" presStyleCnt="0"/>
      <dgm:spPr/>
    </dgm:pt>
    <dgm:pt modelId="{FD0F4337-A7BF-4623-A8CA-5F0C41F42CDB}" type="pres">
      <dgm:prSet presAssocID="{D7D33E93-D68B-493A-94E0-D194611A5664}" presName="parentText" presStyleLbl="node1" presStyleIdx="1" presStyleCnt="4">
        <dgm:presLayoutVars>
          <dgm:chMax val="0"/>
          <dgm:bulletEnabled val="1"/>
        </dgm:presLayoutVars>
      </dgm:prSet>
      <dgm:spPr/>
    </dgm:pt>
    <dgm:pt modelId="{98EEC60C-B4CC-4C18-AB4C-A39D3FFDFB5A}" type="pres">
      <dgm:prSet presAssocID="{9FF0A5C8-BB7D-47E1-AC28-1ACDD93D60D2}" presName="spacer" presStyleCnt="0"/>
      <dgm:spPr/>
    </dgm:pt>
    <dgm:pt modelId="{BC4832F3-7EF4-4C72-8E14-20B1DFEEE64B}" type="pres">
      <dgm:prSet presAssocID="{C955AB59-C1A1-46A1-B029-8D2D753C46FF}" presName="parentText" presStyleLbl="node1" presStyleIdx="2" presStyleCnt="4">
        <dgm:presLayoutVars>
          <dgm:chMax val="0"/>
          <dgm:bulletEnabled val="1"/>
        </dgm:presLayoutVars>
      </dgm:prSet>
      <dgm:spPr/>
    </dgm:pt>
    <dgm:pt modelId="{4D4D2DC1-191D-4C1A-80D6-E2C5008B8B4B}" type="pres">
      <dgm:prSet presAssocID="{4E1957B0-7962-462E-932C-3ED6E03254CE}" presName="spacer" presStyleCnt="0"/>
      <dgm:spPr/>
    </dgm:pt>
    <dgm:pt modelId="{6FBDB1BC-7F6C-4567-ADE3-B840D49C91DF}" type="pres">
      <dgm:prSet presAssocID="{0C5B676C-82B4-433D-97B9-78A527F65940}" presName="parentText" presStyleLbl="node1" presStyleIdx="3" presStyleCnt="4">
        <dgm:presLayoutVars>
          <dgm:chMax val="0"/>
          <dgm:bulletEnabled val="1"/>
        </dgm:presLayoutVars>
      </dgm:prSet>
      <dgm:spPr/>
    </dgm:pt>
  </dgm:ptLst>
  <dgm:cxnLst>
    <dgm:cxn modelId="{AF09EA22-5041-41CD-AC90-FDE114CCD9B8}" type="presOf" srcId="{D7D33E93-D68B-493A-94E0-D194611A5664}" destId="{FD0F4337-A7BF-4623-A8CA-5F0C41F42CDB}" srcOrd="0" destOrd="0" presId="urn:microsoft.com/office/officeart/2005/8/layout/vList2"/>
    <dgm:cxn modelId="{68DA2377-ADFB-4582-A47A-9DE9AFA640A5}" type="presOf" srcId="{C955AB59-C1A1-46A1-B029-8D2D753C46FF}" destId="{BC4832F3-7EF4-4C72-8E14-20B1DFEEE64B}" srcOrd="0" destOrd="0" presId="urn:microsoft.com/office/officeart/2005/8/layout/vList2"/>
    <dgm:cxn modelId="{720BB582-0DA6-4ADC-BCE1-B489A90945E9}" srcId="{53E2E0F8-DCAD-4AF0-A43D-44C1E5E93B77}" destId="{88752D71-AF86-4721-8F41-0E482CEB3DD4}" srcOrd="0" destOrd="0" parTransId="{E50E4185-0390-43AD-B2A7-B23C5DD5412F}" sibTransId="{B6523E63-132C-476A-9345-FB5D0B310DCB}"/>
    <dgm:cxn modelId="{090FC997-A5C0-4AF4-8F91-82990C6CC4F9}" srcId="{53E2E0F8-DCAD-4AF0-A43D-44C1E5E93B77}" destId="{D7D33E93-D68B-493A-94E0-D194611A5664}" srcOrd="1" destOrd="0" parTransId="{4F1DAB7B-8F39-44D2-BEFA-3618FC6B2A41}" sibTransId="{9FF0A5C8-BB7D-47E1-AC28-1ACDD93D60D2}"/>
    <dgm:cxn modelId="{02F3E0AE-9518-4522-B74C-1D8DB283B5AF}" type="presOf" srcId="{88752D71-AF86-4721-8F41-0E482CEB3DD4}" destId="{AE860276-94F6-4D59-B574-5814AB1D4812}" srcOrd="0" destOrd="0" presId="urn:microsoft.com/office/officeart/2005/8/layout/vList2"/>
    <dgm:cxn modelId="{07844CAF-8B5E-4369-AB90-B5989DB0794E}" type="presOf" srcId="{0C5B676C-82B4-433D-97B9-78A527F65940}" destId="{6FBDB1BC-7F6C-4567-ADE3-B840D49C91DF}" srcOrd="0" destOrd="0" presId="urn:microsoft.com/office/officeart/2005/8/layout/vList2"/>
    <dgm:cxn modelId="{39779FC6-A1AA-41F5-9D8F-D6D007946F28}" srcId="{53E2E0F8-DCAD-4AF0-A43D-44C1E5E93B77}" destId="{C955AB59-C1A1-46A1-B029-8D2D753C46FF}" srcOrd="2" destOrd="0" parTransId="{9A9734D9-D578-4660-963D-CA298066587C}" sibTransId="{4E1957B0-7962-462E-932C-3ED6E03254CE}"/>
    <dgm:cxn modelId="{02F97AE3-78FE-499E-B98B-8735F781DF86}" type="presOf" srcId="{53E2E0F8-DCAD-4AF0-A43D-44C1E5E93B77}" destId="{353CBB07-34D2-4383-A3A5-E757BDE6757D}" srcOrd="0" destOrd="0" presId="urn:microsoft.com/office/officeart/2005/8/layout/vList2"/>
    <dgm:cxn modelId="{9F0793FD-005E-49B5-9E69-DA460C530756}" srcId="{53E2E0F8-DCAD-4AF0-A43D-44C1E5E93B77}" destId="{0C5B676C-82B4-433D-97B9-78A527F65940}" srcOrd="3" destOrd="0" parTransId="{CDF09934-EB99-4249-9715-B4666B6E51CF}" sibTransId="{C9FBB735-FA38-4E2F-B20B-0EBA9BCD07E2}"/>
    <dgm:cxn modelId="{9283AF30-1A80-4581-92CD-2507261AE24E}" type="presParOf" srcId="{353CBB07-34D2-4383-A3A5-E757BDE6757D}" destId="{AE860276-94F6-4D59-B574-5814AB1D4812}" srcOrd="0" destOrd="0" presId="urn:microsoft.com/office/officeart/2005/8/layout/vList2"/>
    <dgm:cxn modelId="{BB1615B3-D97E-4F76-8413-5DA81CF7581B}" type="presParOf" srcId="{353CBB07-34D2-4383-A3A5-E757BDE6757D}" destId="{C7EE8AE9-9E3B-4B55-A346-2EDF09A36165}" srcOrd="1" destOrd="0" presId="urn:microsoft.com/office/officeart/2005/8/layout/vList2"/>
    <dgm:cxn modelId="{2E7BD82B-0A39-436D-A2F3-FE0017D72B9B}" type="presParOf" srcId="{353CBB07-34D2-4383-A3A5-E757BDE6757D}" destId="{FD0F4337-A7BF-4623-A8CA-5F0C41F42CDB}" srcOrd="2" destOrd="0" presId="urn:microsoft.com/office/officeart/2005/8/layout/vList2"/>
    <dgm:cxn modelId="{E53C96D7-5489-47D7-9C99-67163C292E01}" type="presParOf" srcId="{353CBB07-34D2-4383-A3A5-E757BDE6757D}" destId="{98EEC60C-B4CC-4C18-AB4C-A39D3FFDFB5A}" srcOrd="3" destOrd="0" presId="urn:microsoft.com/office/officeart/2005/8/layout/vList2"/>
    <dgm:cxn modelId="{F3559953-2C67-4D2C-882D-BF2D489D5720}" type="presParOf" srcId="{353CBB07-34D2-4383-A3A5-E757BDE6757D}" destId="{BC4832F3-7EF4-4C72-8E14-20B1DFEEE64B}" srcOrd="4" destOrd="0" presId="urn:microsoft.com/office/officeart/2005/8/layout/vList2"/>
    <dgm:cxn modelId="{64C0E147-5E6D-423F-805D-64DD15750037}" type="presParOf" srcId="{353CBB07-34D2-4383-A3A5-E757BDE6757D}" destId="{4D4D2DC1-191D-4C1A-80D6-E2C5008B8B4B}" srcOrd="5" destOrd="0" presId="urn:microsoft.com/office/officeart/2005/8/layout/vList2"/>
    <dgm:cxn modelId="{A8CA37C4-903F-44E0-AC0A-4E76F70B7274}" type="presParOf" srcId="{353CBB07-34D2-4383-A3A5-E757BDE6757D}" destId="{6FBDB1BC-7F6C-4567-ADE3-B840D49C91DF}"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211D78-05BE-413C-A497-514EEB93CC9A}"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4361F94-1EC1-41F7-A674-CD2CC7BF1750}">
      <dgm:prSet/>
      <dgm:spPr/>
      <dgm:t>
        <a:bodyPr/>
        <a:lstStyle/>
        <a:p>
          <a:r>
            <a:rPr lang="en-US"/>
            <a:t>Buffering (on both ends)</a:t>
          </a:r>
        </a:p>
      </dgm:t>
    </dgm:pt>
    <dgm:pt modelId="{A2AB3766-7C76-4CDE-8558-801950ABA939}" type="parTrans" cxnId="{2656F7FE-F4CF-4CD8-A46F-AA86CD22D81A}">
      <dgm:prSet/>
      <dgm:spPr/>
      <dgm:t>
        <a:bodyPr/>
        <a:lstStyle/>
        <a:p>
          <a:endParaRPr lang="en-US"/>
        </a:p>
      </dgm:t>
    </dgm:pt>
    <dgm:pt modelId="{FF821CDB-FEAC-4010-9A2C-AD529166057F}" type="sibTrans" cxnId="{2656F7FE-F4CF-4CD8-A46F-AA86CD22D81A}">
      <dgm:prSet/>
      <dgm:spPr/>
      <dgm:t>
        <a:bodyPr/>
        <a:lstStyle/>
        <a:p>
          <a:endParaRPr lang="en-US"/>
        </a:p>
      </dgm:t>
    </dgm:pt>
    <dgm:pt modelId="{C25270AB-AD9C-4FA0-BC97-4F01A9EAC101}">
      <dgm:prSet/>
      <dgm:spPr/>
      <dgm:t>
        <a:bodyPr/>
        <a:lstStyle/>
        <a:p>
          <a:r>
            <a:rPr lang="en-US"/>
            <a:t>Compression</a:t>
          </a:r>
        </a:p>
      </dgm:t>
    </dgm:pt>
    <dgm:pt modelId="{FE23E366-9262-404B-87AE-906EE1E6AE48}" type="parTrans" cxnId="{1C4A0C3E-8F44-4A0F-B21C-66AFD0FFCC64}">
      <dgm:prSet/>
      <dgm:spPr/>
      <dgm:t>
        <a:bodyPr/>
        <a:lstStyle/>
        <a:p>
          <a:endParaRPr lang="en-US"/>
        </a:p>
      </dgm:t>
    </dgm:pt>
    <dgm:pt modelId="{8D078CB4-A93E-4D79-BBD1-DF5F943F117B}" type="sibTrans" cxnId="{1C4A0C3E-8F44-4A0F-B21C-66AFD0FFCC64}">
      <dgm:prSet/>
      <dgm:spPr/>
      <dgm:t>
        <a:bodyPr/>
        <a:lstStyle/>
        <a:p>
          <a:endParaRPr lang="en-US"/>
        </a:p>
      </dgm:t>
    </dgm:pt>
    <dgm:pt modelId="{E2AF4D5F-5ED8-45EE-857B-35BE8485717E}">
      <dgm:prSet/>
      <dgm:spPr/>
      <dgm:t>
        <a:bodyPr/>
        <a:lstStyle/>
        <a:p>
          <a:r>
            <a:rPr lang="en-US"/>
            <a:t>More load on the nodes, but that is okay</a:t>
          </a:r>
        </a:p>
      </dgm:t>
    </dgm:pt>
    <dgm:pt modelId="{B4E0A22F-3854-489F-B80C-67700099AF2A}" type="parTrans" cxnId="{9FF393CF-7A5B-40A1-A18A-85F8D836B253}">
      <dgm:prSet/>
      <dgm:spPr/>
      <dgm:t>
        <a:bodyPr/>
        <a:lstStyle/>
        <a:p>
          <a:endParaRPr lang="en-US"/>
        </a:p>
      </dgm:t>
    </dgm:pt>
    <dgm:pt modelId="{836FF9B4-960C-4228-8F71-55B7BE571461}" type="sibTrans" cxnId="{9FF393CF-7A5B-40A1-A18A-85F8D836B253}">
      <dgm:prSet/>
      <dgm:spPr/>
      <dgm:t>
        <a:bodyPr/>
        <a:lstStyle/>
        <a:p>
          <a:endParaRPr lang="en-US"/>
        </a:p>
      </dgm:t>
    </dgm:pt>
    <dgm:pt modelId="{27816B04-7CFE-4424-8458-5F2F78F8E04A}">
      <dgm:prSet/>
      <dgm:spPr/>
      <dgm:t>
        <a:bodyPr/>
        <a:lstStyle/>
        <a:p>
          <a:r>
            <a:rPr lang="en-US"/>
            <a:t>Bandwidth Reservation</a:t>
          </a:r>
        </a:p>
      </dgm:t>
    </dgm:pt>
    <dgm:pt modelId="{76EA84AB-94F1-422F-BFA4-0ED4F731ABB1}" type="parTrans" cxnId="{20FFEE44-537E-4ED6-90AC-978B19FA1498}">
      <dgm:prSet/>
      <dgm:spPr/>
      <dgm:t>
        <a:bodyPr/>
        <a:lstStyle/>
        <a:p>
          <a:endParaRPr lang="en-US"/>
        </a:p>
      </dgm:t>
    </dgm:pt>
    <dgm:pt modelId="{F0263CDF-89D2-433B-800F-71F08863996D}" type="sibTrans" cxnId="{20FFEE44-537E-4ED6-90AC-978B19FA1498}">
      <dgm:prSet/>
      <dgm:spPr/>
      <dgm:t>
        <a:bodyPr/>
        <a:lstStyle/>
        <a:p>
          <a:endParaRPr lang="en-US"/>
        </a:p>
      </dgm:t>
    </dgm:pt>
    <dgm:pt modelId="{481083C0-D689-4302-9477-8545F37B123B}">
      <dgm:prSet/>
      <dgm:spPr/>
      <dgm:t>
        <a:bodyPr/>
        <a:lstStyle/>
        <a:p>
          <a:r>
            <a:rPr lang="en-US"/>
            <a:t>Resource Scheduling</a:t>
          </a:r>
        </a:p>
      </dgm:t>
    </dgm:pt>
    <dgm:pt modelId="{3014DA06-953B-4CA1-A414-BE5E23553AD7}" type="parTrans" cxnId="{44E19CF6-230B-4AAC-B653-6509AAC5E590}">
      <dgm:prSet/>
      <dgm:spPr/>
      <dgm:t>
        <a:bodyPr/>
        <a:lstStyle/>
        <a:p>
          <a:endParaRPr lang="en-US"/>
        </a:p>
      </dgm:t>
    </dgm:pt>
    <dgm:pt modelId="{D772D518-0B0A-450D-AD99-5929FD6A9A2B}" type="sibTrans" cxnId="{44E19CF6-230B-4AAC-B653-6509AAC5E590}">
      <dgm:prSet/>
      <dgm:spPr/>
      <dgm:t>
        <a:bodyPr/>
        <a:lstStyle/>
        <a:p>
          <a:endParaRPr lang="en-US"/>
        </a:p>
      </dgm:t>
    </dgm:pt>
    <dgm:pt modelId="{0FDD5941-FCC3-47B3-8B7B-BEA564C55534}">
      <dgm:prSet/>
      <dgm:spPr/>
      <dgm:t>
        <a:bodyPr/>
        <a:lstStyle/>
        <a:p>
          <a:r>
            <a:rPr lang="en-US"/>
            <a:t>Traffic Shaping</a:t>
          </a:r>
        </a:p>
      </dgm:t>
    </dgm:pt>
    <dgm:pt modelId="{32760FD1-1054-4792-A975-9F089F30F74B}" type="parTrans" cxnId="{31195618-C227-4E42-8F6C-5E143CAF4B30}">
      <dgm:prSet/>
      <dgm:spPr/>
      <dgm:t>
        <a:bodyPr/>
        <a:lstStyle/>
        <a:p>
          <a:endParaRPr lang="en-US"/>
        </a:p>
      </dgm:t>
    </dgm:pt>
    <dgm:pt modelId="{34559E02-A1FD-4850-BE8C-F6A5A3BB1EF4}" type="sibTrans" cxnId="{31195618-C227-4E42-8F6C-5E143CAF4B30}">
      <dgm:prSet/>
      <dgm:spPr/>
      <dgm:t>
        <a:bodyPr/>
        <a:lstStyle/>
        <a:p>
          <a:endParaRPr lang="en-US"/>
        </a:p>
      </dgm:t>
    </dgm:pt>
    <dgm:pt modelId="{7F4D8F18-854D-401A-91C9-7EF33E0E061F}">
      <dgm:prSet/>
      <dgm:spPr/>
      <dgm:t>
        <a:bodyPr/>
        <a:lstStyle/>
        <a:p>
          <a:r>
            <a:rPr lang="en-US"/>
            <a:t>Flow Specifications</a:t>
          </a:r>
        </a:p>
      </dgm:t>
    </dgm:pt>
    <dgm:pt modelId="{6AFB3773-2C5A-408C-A473-DA7E5D73DA3F}" type="parTrans" cxnId="{0C80C2C3-223A-40B1-AE31-321B025C741D}">
      <dgm:prSet/>
      <dgm:spPr/>
      <dgm:t>
        <a:bodyPr/>
        <a:lstStyle/>
        <a:p>
          <a:endParaRPr lang="en-US"/>
        </a:p>
      </dgm:t>
    </dgm:pt>
    <dgm:pt modelId="{8BCE45E5-D35E-4B0E-A2A3-CCB2562A0EDB}" type="sibTrans" cxnId="{0C80C2C3-223A-40B1-AE31-321B025C741D}">
      <dgm:prSet/>
      <dgm:spPr/>
      <dgm:t>
        <a:bodyPr/>
        <a:lstStyle/>
        <a:p>
          <a:endParaRPr lang="en-US"/>
        </a:p>
      </dgm:t>
    </dgm:pt>
    <dgm:pt modelId="{470FDFCA-3B97-417A-B0DA-0E378BC23C6E}">
      <dgm:prSet/>
      <dgm:spPr/>
      <dgm:t>
        <a:bodyPr/>
        <a:lstStyle/>
        <a:p>
          <a:r>
            <a:rPr lang="en-US"/>
            <a:t>Stream Adaptation</a:t>
          </a:r>
        </a:p>
      </dgm:t>
    </dgm:pt>
    <dgm:pt modelId="{E4BC9DB2-3DBE-4B1D-B736-43295BD9464E}" type="parTrans" cxnId="{E2E775E8-1EC4-4E16-9CA0-9E961B559CE5}">
      <dgm:prSet/>
      <dgm:spPr/>
      <dgm:t>
        <a:bodyPr/>
        <a:lstStyle/>
        <a:p>
          <a:endParaRPr lang="en-US"/>
        </a:p>
      </dgm:t>
    </dgm:pt>
    <dgm:pt modelId="{CD635125-43DB-4719-A7FC-2A20B81D589E}" type="sibTrans" cxnId="{E2E775E8-1EC4-4E16-9CA0-9E961B559CE5}">
      <dgm:prSet/>
      <dgm:spPr/>
      <dgm:t>
        <a:bodyPr/>
        <a:lstStyle/>
        <a:p>
          <a:endParaRPr lang="en-US"/>
        </a:p>
      </dgm:t>
    </dgm:pt>
    <dgm:pt modelId="{51AAA561-0671-4037-A4E4-0DF94D45BBF4}" type="pres">
      <dgm:prSet presAssocID="{77211D78-05BE-413C-A497-514EEB93CC9A}" presName="diagram" presStyleCnt="0">
        <dgm:presLayoutVars>
          <dgm:dir/>
          <dgm:resizeHandles val="exact"/>
        </dgm:presLayoutVars>
      </dgm:prSet>
      <dgm:spPr/>
    </dgm:pt>
    <dgm:pt modelId="{9AA6F364-F619-4825-B08B-51C68D429BBE}" type="pres">
      <dgm:prSet presAssocID="{B4361F94-1EC1-41F7-A674-CD2CC7BF1750}" presName="node" presStyleLbl="node1" presStyleIdx="0" presStyleCnt="7">
        <dgm:presLayoutVars>
          <dgm:bulletEnabled val="1"/>
        </dgm:presLayoutVars>
      </dgm:prSet>
      <dgm:spPr/>
    </dgm:pt>
    <dgm:pt modelId="{E07FDF81-1EA6-41F0-9640-416D69B953A5}" type="pres">
      <dgm:prSet presAssocID="{FF821CDB-FEAC-4010-9A2C-AD529166057F}" presName="sibTrans" presStyleCnt="0"/>
      <dgm:spPr/>
    </dgm:pt>
    <dgm:pt modelId="{AAFDF711-DFB3-41A1-90D5-81A7D05C0CC8}" type="pres">
      <dgm:prSet presAssocID="{C25270AB-AD9C-4FA0-BC97-4F01A9EAC101}" presName="node" presStyleLbl="node1" presStyleIdx="1" presStyleCnt="7">
        <dgm:presLayoutVars>
          <dgm:bulletEnabled val="1"/>
        </dgm:presLayoutVars>
      </dgm:prSet>
      <dgm:spPr/>
    </dgm:pt>
    <dgm:pt modelId="{CC63087E-1042-47B0-94E7-73AB2AB5FF5F}" type="pres">
      <dgm:prSet presAssocID="{8D078CB4-A93E-4D79-BBD1-DF5F943F117B}" presName="sibTrans" presStyleCnt="0"/>
      <dgm:spPr/>
    </dgm:pt>
    <dgm:pt modelId="{67B278D4-3D8F-4E89-8219-D3205DAB6469}" type="pres">
      <dgm:prSet presAssocID="{27816B04-7CFE-4424-8458-5F2F78F8E04A}" presName="node" presStyleLbl="node1" presStyleIdx="2" presStyleCnt="7">
        <dgm:presLayoutVars>
          <dgm:bulletEnabled val="1"/>
        </dgm:presLayoutVars>
      </dgm:prSet>
      <dgm:spPr/>
    </dgm:pt>
    <dgm:pt modelId="{0F24107D-2C9F-4EFC-9675-59AC1774585E}" type="pres">
      <dgm:prSet presAssocID="{F0263CDF-89D2-433B-800F-71F08863996D}" presName="sibTrans" presStyleCnt="0"/>
      <dgm:spPr/>
    </dgm:pt>
    <dgm:pt modelId="{38D53306-DC9B-4484-A090-B65DA55DA06E}" type="pres">
      <dgm:prSet presAssocID="{481083C0-D689-4302-9477-8545F37B123B}" presName="node" presStyleLbl="node1" presStyleIdx="3" presStyleCnt="7">
        <dgm:presLayoutVars>
          <dgm:bulletEnabled val="1"/>
        </dgm:presLayoutVars>
      </dgm:prSet>
      <dgm:spPr/>
    </dgm:pt>
    <dgm:pt modelId="{D91D8601-A482-4C50-A5EE-3CB4E33B4479}" type="pres">
      <dgm:prSet presAssocID="{D772D518-0B0A-450D-AD99-5929FD6A9A2B}" presName="sibTrans" presStyleCnt="0"/>
      <dgm:spPr/>
    </dgm:pt>
    <dgm:pt modelId="{BA54532B-51AF-498A-97C5-A99EDE86A1CC}" type="pres">
      <dgm:prSet presAssocID="{0FDD5941-FCC3-47B3-8B7B-BEA564C55534}" presName="node" presStyleLbl="node1" presStyleIdx="4" presStyleCnt="7">
        <dgm:presLayoutVars>
          <dgm:bulletEnabled val="1"/>
        </dgm:presLayoutVars>
      </dgm:prSet>
      <dgm:spPr/>
    </dgm:pt>
    <dgm:pt modelId="{BDBD6A1E-9B29-414B-991C-794E3ABB505D}" type="pres">
      <dgm:prSet presAssocID="{34559E02-A1FD-4850-BE8C-F6A5A3BB1EF4}" presName="sibTrans" presStyleCnt="0"/>
      <dgm:spPr/>
    </dgm:pt>
    <dgm:pt modelId="{0C33B820-8974-428E-AAA1-8C104138941D}" type="pres">
      <dgm:prSet presAssocID="{7F4D8F18-854D-401A-91C9-7EF33E0E061F}" presName="node" presStyleLbl="node1" presStyleIdx="5" presStyleCnt="7">
        <dgm:presLayoutVars>
          <dgm:bulletEnabled val="1"/>
        </dgm:presLayoutVars>
      </dgm:prSet>
      <dgm:spPr/>
    </dgm:pt>
    <dgm:pt modelId="{35E2FD7B-436D-4BB0-A273-133026B45EDB}" type="pres">
      <dgm:prSet presAssocID="{8BCE45E5-D35E-4B0E-A2A3-CCB2562A0EDB}" presName="sibTrans" presStyleCnt="0"/>
      <dgm:spPr/>
    </dgm:pt>
    <dgm:pt modelId="{5DA72B35-A504-445F-9D1F-C2CE228D92A5}" type="pres">
      <dgm:prSet presAssocID="{470FDFCA-3B97-417A-B0DA-0E378BC23C6E}" presName="node" presStyleLbl="node1" presStyleIdx="6" presStyleCnt="7">
        <dgm:presLayoutVars>
          <dgm:bulletEnabled val="1"/>
        </dgm:presLayoutVars>
      </dgm:prSet>
      <dgm:spPr/>
    </dgm:pt>
  </dgm:ptLst>
  <dgm:cxnLst>
    <dgm:cxn modelId="{81FFEC0C-C5A2-4A37-8608-366498C698AF}" type="presOf" srcId="{E2AF4D5F-5ED8-45EE-857B-35BE8485717E}" destId="{AAFDF711-DFB3-41A1-90D5-81A7D05C0CC8}" srcOrd="0" destOrd="1" presId="urn:microsoft.com/office/officeart/2005/8/layout/default"/>
    <dgm:cxn modelId="{31195618-C227-4E42-8F6C-5E143CAF4B30}" srcId="{77211D78-05BE-413C-A497-514EEB93CC9A}" destId="{0FDD5941-FCC3-47B3-8B7B-BEA564C55534}" srcOrd="4" destOrd="0" parTransId="{32760FD1-1054-4792-A975-9F089F30F74B}" sibTransId="{34559E02-A1FD-4850-BE8C-F6A5A3BB1EF4}"/>
    <dgm:cxn modelId="{569F6631-DEE4-4408-B60F-F58F12354224}" type="presOf" srcId="{B4361F94-1EC1-41F7-A674-CD2CC7BF1750}" destId="{9AA6F364-F619-4825-B08B-51C68D429BBE}" srcOrd="0" destOrd="0" presId="urn:microsoft.com/office/officeart/2005/8/layout/default"/>
    <dgm:cxn modelId="{1C4A0C3E-8F44-4A0F-B21C-66AFD0FFCC64}" srcId="{77211D78-05BE-413C-A497-514EEB93CC9A}" destId="{C25270AB-AD9C-4FA0-BC97-4F01A9EAC101}" srcOrd="1" destOrd="0" parTransId="{FE23E366-9262-404B-87AE-906EE1E6AE48}" sibTransId="{8D078CB4-A93E-4D79-BBD1-DF5F943F117B}"/>
    <dgm:cxn modelId="{20FFEE44-537E-4ED6-90AC-978B19FA1498}" srcId="{77211D78-05BE-413C-A497-514EEB93CC9A}" destId="{27816B04-7CFE-4424-8458-5F2F78F8E04A}" srcOrd="2" destOrd="0" parTransId="{76EA84AB-94F1-422F-BFA4-0ED4F731ABB1}" sibTransId="{F0263CDF-89D2-433B-800F-71F08863996D}"/>
    <dgm:cxn modelId="{14F8548C-C9D3-4F40-87C3-62EF7915AEFE}" type="presOf" srcId="{C25270AB-AD9C-4FA0-BC97-4F01A9EAC101}" destId="{AAFDF711-DFB3-41A1-90D5-81A7D05C0CC8}" srcOrd="0" destOrd="0" presId="urn:microsoft.com/office/officeart/2005/8/layout/default"/>
    <dgm:cxn modelId="{141961B3-5B68-46B6-B014-2F506266B818}" type="presOf" srcId="{0FDD5941-FCC3-47B3-8B7B-BEA564C55534}" destId="{BA54532B-51AF-498A-97C5-A99EDE86A1CC}" srcOrd="0" destOrd="0" presId="urn:microsoft.com/office/officeart/2005/8/layout/default"/>
    <dgm:cxn modelId="{CFDC44B5-42D6-4EBB-B4AC-0BAA735B68B7}" type="presOf" srcId="{77211D78-05BE-413C-A497-514EEB93CC9A}" destId="{51AAA561-0671-4037-A4E4-0DF94D45BBF4}" srcOrd="0" destOrd="0" presId="urn:microsoft.com/office/officeart/2005/8/layout/default"/>
    <dgm:cxn modelId="{0C80C2C3-223A-40B1-AE31-321B025C741D}" srcId="{77211D78-05BE-413C-A497-514EEB93CC9A}" destId="{7F4D8F18-854D-401A-91C9-7EF33E0E061F}" srcOrd="5" destOrd="0" parTransId="{6AFB3773-2C5A-408C-A473-DA7E5D73DA3F}" sibTransId="{8BCE45E5-D35E-4B0E-A2A3-CCB2562A0EDB}"/>
    <dgm:cxn modelId="{930E76C6-9593-424E-9F0F-8DD90D95807E}" type="presOf" srcId="{7F4D8F18-854D-401A-91C9-7EF33E0E061F}" destId="{0C33B820-8974-428E-AAA1-8C104138941D}" srcOrd="0" destOrd="0" presId="urn:microsoft.com/office/officeart/2005/8/layout/default"/>
    <dgm:cxn modelId="{9FF393CF-7A5B-40A1-A18A-85F8D836B253}" srcId="{C25270AB-AD9C-4FA0-BC97-4F01A9EAC101}" destId="{E2AF4D5F-5ED8-45EE-857B-35BE8485717E}" srcOrd="0" destOrd="0" parTransId="{B4E0A22F-3854-489F-B80C-67700099AF2A}" sibTransId="{836FF9B4-960C-4228-8F71-55B7BE571461}"/>
    <dgm:cxn modelId="{5FB00ED9-47CF-4C86-8856-7FE1271C3DFF}" type="presOf" srcId="{470FDFCA-3B97-417A-B0DA-0E378BC23C6E}" destId="{5DA72B35-A504-445F-9D1F-C2CE228D92A5}" srcOrd="0" destOrd="0" presId="urn:microsoft.com/office/officeart/2005/8/layout/default"/>
    <dgm:cxn modelId="{FE26F4E4-7DAF-4837-9A4C-387398CE6334}" type="presOf" srcId="{481083C0-D689-4302-9477-8545F37B123B}" destId="{38D53306-DC9B-4484-A090-B65DA55DA06E}" srcOrd="0" destOrd="0" presId="urn:microsoft.com/office/officeart/2005/8/layout/default"/>
    <dgm:cxn modelId="{E2E775E8-1EC4-4E16-9CA0-9E961B559CE5}" srcId="{77211D78-05BE-413C-A497-514EEB93CC9A}" destId="{470FDFCA-3B97-417A-B0DA-0E378BC23C6E}" srcOrd="6" destOrd="0" parTransId="{E4BC9DB2-3DBE-4B1D-B736-43295BD9464E}" sibTransId="{CD635125-43DB-4719-A7FC-2A20B81D589E}"/>
    <dgm:cxn modelId="{35B5E5EE-49E8-4E9B-86D7-5F16BDBC68FC}" type="presOf" srcId="{27816B04-7CFE-4424-8458-5F2F78F8E04A}" destId="{67B278D4-3D8F-4E89-8219-D3205DAB6469}" srcOrd="0" destOrd="0" presId="urn:microsoft.com/office/officeart/2005/8/layout/default"/>
    <dgm:cxn modelId="{44E19CF6-230B-4AAC-B653-6509AAC5E590}" srcId="{77211D78-05BE-413C-A497-514EEB93CC9A}" destId="{481083C0-D689-4302-9477-8545F37B123B}" srcOrd="3" destOrd="0" parTransId="{3014DA06-953B-4CA1-A414-BE5E23553AD7}" sibTransId="{D772D518-0B0A-450D-AD99-5929FD6A9A2B}"/>
    <dgm:cxn modelId="{2656F7FE-F4CF-4CD8-A46F-AA86CD22D81A}" srcId="{77211D78-05BE-413C-A497-514EEB93CC9A}" destId="{B4361F94-1EC1-41F7-A674-CD2CC7BF1750}" srcOrd="0" destOrd="0" parTransId="{A2AB3766-7C76-4CDE-8558-801950ABA939}" sibTransId="{FF821CDB-FEAC-4010-9A2C-AD529166057F}"/>
    <dgm:cxn modelId="{D0E2F3FB-7164-4B4B-B035-49ED11F69758}" type="presParOf" srcId="{51AAA561-0671-4037-A4E4-0DF94D45BBF4}" destId="{9AA6F364-F619-4825-B08B-51C68D429BBE}" srcOrd="0" destOrd="0" presId="urn:microsoft.com/office/officeart/2005/8/layout/default"/>
    <dgm:cxn modelId="{E29D30A1-A2DA-4A22-9484-F70614BE3AD5}" type="presParOf" srcId="{51AAA561-0671-4037-A4E4-0DF94D45BBF4}" destId="{E07FDF81-1EA6-41F0-9640-416D69B953A5}" srcOrd="1" destOrd="0" presId="urn:microsoft.com/office/officeart/2005/8/layout/default"/>
    <dgm:cxn modelId="{4C7DBD7C-C599-4ACB-B868-0480C86647C4}" type="presParOf" srcId="{51AAA561-0671-4037-A4E4-0DF94D45BBF4}" destId="{AAFDF711-DFB3-41A1-90D5-81A7D05C0CC8}" srcOrd="2" destOrd="0" presId="urn:microsoft.com/office/officeart/2005/8/layout/default"/>
    <dgm:cxn modelId="{D884D411-F3D7-448F-AE46-4775B3E88ED9}" type="presParOf" srcId="{51AAA561-0671-4037-A4E4-0DF94D45BBF4}" destId="{CC63087E-1042-47B0-94E7-73AB2AB5FF5F}" srcOrd="3" destOrd="0" presId="urn:microsoft.com/office/officeart/2005/8/layout/default"/>
    <dgm:cxn modelId="{3E73ED70-EEAA-4648-AE67-3CEC14E505B2}" type="presParOf" srcId="{51AAA561-0671-4037-A4E4-0DF94D45BBF4}" destId="{67B278D4-3D8F-4E89-8219-D3205DAB6469}" srcOrd="4" destOrd="0" presId="urn:microsoft.com/office/officeart/2005/8/layout/default"/>
    <dgm:cxn modelId="{75FCF7F5-EB5D-4726-967A-E436BEA22D95}" type="presParOf" srcId="{51AAA561-0671-4037-A4E4-0DF94D45BBF4}" destId="{0F24107D-2C9F-4EFC-9675-59AC1774585E}" srcOrd="5" destOrd="0" presId="urn:microsoft.com/office/officeart/2005/8/layout/default"/>
    <dgm:cxn modelId="{1EBE32D9-6786-45A4-95C5-63FF7ECA97A6}" type="presParOf" srcId="{51AAA561-0671-4037-A4E4-0DF94D45BBF4}" destId="{38D53306-DC9B-4484-A090-B65DA55DA06E}" srcOrd="6" destOrd="0" presId="urn:microsoft.com/office/officeart/2005/8/layout/default"/>
    <dgm:cxn modelId="{434B674C-A442-4573-8589-8AD8268EF7EB}" type="presParOf" srcId="{51AAA561-0671-4037-A4E4-0DF94D45BBF4}" destId="{D91D8601-A482-4C50-A5EE-3CB4E33B4479}" srcOrd="7" destOrd="0" presId="urn:microsoft.com/office/officeart/2005/8/layout/default"/>
    <dgm:cxn modelId="{E44CD2B4-5A7F-46A4-BDAA-DC9E3F6EBE3B}" type="presParOf" srcId="{51AAA561-0671-4037-A4E4-0DF94D45BBF4}" destId="{BA54532B-51AF-498A-97C5-A99EDE86A1CC}" srcOrd="8" destOrd="0" presId="urn:microsoft.com/office/officeart/2005/8/layout/default"/>
    <dgm:cxn modelId="{3F194C11-EB72-4B0C-8721-D9A4366AAE94}" type="presParOf" srcId="{51AAA561-0671-4037-A4E4-0DF94D45BBF4}" destId="{BDBD6A1E-9B29-414B-991C-794E3ABB505D}" srcOrd="9" destOrd="0" presId="urn:microsoft.com/office/officeart/2005/8/layout/default"/>
    <dgm:cxn modelId="{2E6D6A8D-B2E7-4346-8358-91FB868A54BC}" type="presParOf" srcId="{51AAA561-0671-4037-A4E4-0DF94D45BBF4}" destId="{0C33B820-8974-428E-AAA1-8C104138941D}" srcOrd="10" destOrd="0" presId="urn:microsoft.com/office/officeart/2005/8/layout/default"/>
    <dgm:cxn modelId="{E9086C0C-0F62-4E33-B6EF-AEFF745FCDCC}" type="presParOf" srcId="{51AAA561-0671-4037-A4E4-0DF94D45BBF4}" destId="{35E2FD7B-436D-4BB0-A273-133026B45EDB}" srcOrd="11" destOrd="0" presId="urn:microsoft.com/office/officeart/2005/8/layout/default"/>
    <dgm:cxn modelId="{980E0B97-78C9-4C76-B819-0F3A0CA4D6F7}" type="presParOf" srcId="{51AAA561-0671-4037-A4E4-0DF94D45BBF4}" destId="{5DA72B35-A504-445F-9D1F-C2CE228D92A5}"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A20905-3954-474B-A606-562BCA026DC1}"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55AECA21-AC9A-41C3-A3C3-F1C82CB1901B}">
      <dgm:prSet/>
      <dgm:spPr/>
      <dgm:t>
        <a:bodyPr/>
        <a:lstStyle/>
        <a:p>
          <a:pPr>
            <a:lnSpc>
              <a:spcPct val="100000"/>
            </a:lnSpc>
          </a:pPr>
          <a:r>
            <a:rPr lang="en-US"/>
            <a:t>DIGITAL LIBRARIES</a:t>
          </a:r>
        </a:p>
      </dgm:t>
    </dgm:pt>
    <dgm:pt modelId="{37C29BE1-C5BF-4C58-B57E-90DF8D84CB83}" type="parTrans" cxnId="{32AF2274-5E82-4293-B01A-03C55DC53A57}">
      <dgm:prSet/>
      <dgm:spPr/>
      <dgm:t>
        <a:bodyPr/>
        <a:lstStyle/>
        <a:p>
          <a:endParaRPr lang="en-US"/>
        </a:p>
      </dgm:t>
    </dgm:pt>
    <dgm:pt modelId="{1A740206-44AC-4170-9E77-C9060A77499F}" type="sibTrans" cxnId="{32AF2274-5E82-4293-B01A-03C55DC53A57}">
      <dgm:prSet phldrT="01" phldr="0"/>
      <dgm:spPr/>
      <dgm:t>
        <a:bodyPr/>
        <a:lstStyle/>
        <a:p>
          <a:endParaRPr lang="en-US"/>
        </a:p>
      </dgm:t>
    </dgm:pt>
    <dgm:pt modelId="{A4C6C529-6555-43E7-988C-60308EDD0E48}">
      <dgm:prSet/>
      <dgm:spPr/>
      <dgm:t>
        <a:bodyPr/>
        <a:lstStyle/>
        <a:p>
          <a:pPr>
            <a:lnSpc>
              <a:spcPct val="100000"/>
            </a:lnSpc>
          </a:pPr>
          <a:r>
            <a:rPr lang="en-US"/>
            <a:t>DISTANCE LEARNING </a:t>
          </a:r>
        </a:p>
      </dgm:t>
    </dgm:pt>
    <dgm:pt modelId="{3B958571-23C1-4BC2-A22D-3E5EEB03B912}" type="parTrans" cxnId="{A40885B5-DC21-45FD-B876-626C23D4F8D9}">
      <dgm:prSet/>
      <dgm:spPr/>
      <dgm:t>
        <a:bodyPr/>
        <a:lstStyle/>
        <a:p>
          <a:endParaRPr lang="en-US"/>
        </a:p>
      </dgm:t>
    </dgm:pt>
    <dgm:pt modelId="{73822CA0-7D6A-4D0D-8D8E-434203860611}" type="sibTrans" cxnId="{A40885B5-DC21-45FD-B876-626C23D4F8D9}">
      <dgm:prSet phldrT="02" phldr="0"/>
      <dgm:spPr/>
      <dgm:t>
        <a:bodyPr/>
        <a:lstStyle/>
        <a:p>
          <a:endParaRPr lang="en-US"/>
        </a:p>
      </dgm:t>
    </dgm:pt>
    <dgm:pt modelId="{F17B4CC6-3CD9-40EE-AA10-7BBF4D084FD6}">
      <dgm:prSet/>
      <dgm:spPr/>
      <dgm:t>
        <a:bodyPr/>
        <a:lstStyle/>
        <a:p>
          <a:pPr>
            <a:lnSpc>
              <a:spcPct val="100000"/>
            </a:lnSpc>
          </a:pPr>
          <a:r>
            <a:rPr lang="en-US"/>
            <a:t>CONFERENCE</a:t>
          </a:r>
        </a:p>
      </dgm:t>
    </dgm:pt>
    <dgm:pt modelId="{02973557-96D9-40E9-A557-6F642BC78C25}" type="parTrans" cxnId="{4928E5EF-0825-4673-8AAB-74EDA0AA26FE}">
      <dgm:prSet/>
      <dgm:spPr/>
      <dgm:t>
        <a:bodyPr/>
        <a:lstStyle/>
        <a:p>
          <a:endParaRPr lang="en-US"/>
        </a:p>
      </dgm:t>
    </dgm:pt>
    <dgm:pt modelId="{DAE17249-7B11-4BE2-A234-A0EAA2C131F6}" type="sibTrans" cxnId="{4928E5EF-0825-4673-8AAB-74EDA0AA26FE}">
      <dgm:prSet phldrT="03" phldr="0"/>
      <dgm:spPr/>
      <dgm:t>
        <a:bodyPr/>
        <a:lstStyle/>
        <a:p>
          <a:endParaRPr lang="en-US"/>
        </a:p>
      </dgm:t>
    </dgm:pt>
    <dgm:pt modelId="{96E1045D-1C2E-4224-9A9D-A581E85156FF}">
      <dgm:prSet/>
      <dgm:spPr/>
      <dgm:t>
        <a:bodyPr/>
        <a:lstStyle/>
        <a:p>
          <a:pPr>
            <a:lnSpc>
              <a:spcPct val="100000"/>
            </a:lnSpc>
          </a:pPr>
          <a:r>
            <a:rPr lang="en-US"/>
            <a:t>AUDIO STREAMING</a:t>
          </a:r>
        </a:p>
      </dgm:t>
    </dgm:pt>
    <dgm:pt modelId="{094D8100-8B59-4634-B567-C63B082C915C}" type="parTrans" cxnId="{8DDCAEA3-C776-42C9-B74B-65010BC9E904}">
      <dgm:prSet/>
      <dgm:spPr/>
      <dgm:t>
        <a:bodyPr/>
        <a:lstStyle/>
        <a:p>
          <a:endParaRPr lang="en-US"/>
        </a:p>
      </dgm:t>
    </dgm:pt>
    <dgm:pt modelId="{4DB46E2E-A85D-4631-A06C-79A53524067D}" type="sibTrans" cxnId="{8DDCAEA3-C776-42C9-B74B-65010BC9E904}">
      <dgm:prSet phldrT="04" phldr="0"/>
      <dgm:spPr/>
      <dgm:t>
        <a:bodyPr/>
        <a:lstStyle/>
        <a:p>
          <a:endParaRPr lang="en-US"/>
        </a:p>
      </dgm:t>
    </dgm:pt>
    <dgm:pt modelId="{71B1B781-291D-4A8B-AEE2-259AAD2FC9E5}">
      <dgm:prSet/>
      <dgm:spPr/>
      <dgm:t>
        <a:bodyPr/>
        <a:lstStyle/>
        <a:p>
          <a:pPr>
            <a:lnSpc>
              <a:spcPct val="100000"/>
            </a:lnSpc>
          </a:pPr>
          <a:r>
            <a:rPr lang="en-US"/>
            <a:t>VIDEO STREAMING </a:t>
          </a:r>
        </a:p>
      </dgm:t>
    </dgm:pt>
    <dgm:pt modelId="{3F3774CF-906A-44D3-80AD-D3FAF1902F21}" type="parTrans" cxnId="{F7EB9F11-052E-4EC4-82A0-447B79CA9E4F}">
      <dgm:prSet/>
      <dgm:spPr/>
      <dgm:t>
        <a:bodyPr/>
        <a:lstStyle/>
        <a:p>
          <a:endParaRPr lang="en-US"/>
        </a:p>
      </dgm:t>
    </dgm:pt>
    <dgm:pt modelId="{AC2020B4-8EB4-4C89-96B6-C3490D95D7D4}" type="sibTrans" cxnId="{F7EB9F11-052E-4EC4-82A0-447B79CA9E4F}">
      <dgm:prSet phldrT="05" phldr="0"/>
      <dgm:spPr/>
      <dgm:t>
        <a:bodyPr/>
        <a:lstStyle/>
        <a:p>
          <a:endParaRPr lang="en-US"/>
        </a:p>
      </dgm:t>
    </dgm:pt>
    <dgm:pt modelId="{7CDA44BD-8BC0-4362-B233-465BC7526151}">
      <dgm:prSet/>
      <dgm:spPr/>
      <dgm:t>
        <a:bodyPr/>
        <a:lstStyle/>
        <a:p>
          <a:pPr>
            <a:lnSpc>
              <a:spcPct val="100000"/>
            </a:lnSpc>
          </a:pPr>
          <a:r>
            <a:rPr lang="en-US"/>
            <a:t>E-COMMERCE </a:t>
          </a:r>
        </a:p>
      </dgm:t>
    </dgm:pt>
    <dgm:pt modelId="{04FE0AC2-26C5-4D52-B006-EF00A6E9426C}" type="parTrans" cxnId="{8F38042B-A7E4-4395-9F2B-FE26901D2C54}">
      <dgm:prSet/>
      <dgm:spPr/>
      <dgm:t>
        <a:bodyPr/>
        <a:lstStyle/>
        <a:p>
          <a:endParaRPr lang="en-US"/>
        </a:p>
      </dgm:t>
    </dgm:pt>
    <dgm:pt modelId="{63416394-0D4D-4FD3-9C2C-FE5DE7CC4CA2}" type="sibTrans" cxnId="{8F38042B-A7E4-4395-9F2B-FE26901D2C54}">
      <dgm:prSet phldrT="06" phldr="0"/>
      <dgm:spPr/>
      <dgm:t>
        <a:bodyPr/>
        <a:lstStyle/>
        <a:p>
          <a:endParaRPr lang="en-US"/>
        </a:p>
      </dgm:t>
    </dgm:pt>
    <dgm:pt modelId="{8B3C81EC-A192-49DC-97E6-BA7CB2A746AF}" type="pres">
      <dgm:prSet presAssocID="{8AA20905-3954-474B-A606-562BCA026DC1}" presName="root" presStyleCnt="0">
        <dgm:presLayoutVars>
          <dgm:dir/>
          <dgm:resizeHandles val="exact"/>
        </dgm:presLayoutVars>
      </dgm:prSet>
      <dgm:spPr/>
    </dgm:pt>
    <dgm:pt modelId="{6E5DD5D9-0619-4916-A3B5-A55E6A54BDA8}" type="pres">
      <dgm:prSet presAssocID="{55AECA21-AC9A-41C3-A3C3-F1C82CB1901B}" presName="compNode" presStyleCnt="0"/>
      <dgm:spPr/>
    </dgm:pt>
    <dgm:pt modelId="{04090555-F960-4C15-A68F-BB07570F7F6A}" type="pres">
      <dgm:prSet presAssocID="{55AECA21-AC9A-41C3-A3C3-F1C82CB1901B}" presName="bgRect" presStyleLbl="bgShp" presStyleIdx="0" presStyleCnt="6"/>
      <dgm:spPr/>
    </dgm:pt>
    <dgm:pt modelId="{A62DE6F5-2BE0-444D-B4CE-841488BE9AE0}" type="pres">
      <dgm:prSet presAssocID="{55AECA21-AC9A-41C3-A3C3-F1C82CB190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998904CB-3342-401F-BD83-8025F71FC315}" type="pres">
      <dgm:prSet presAssocID="{55AECA21-AC9A-41C3-A3C3-F1C82CB1901B}" presName="spaceRect" presStyleCnt="0"/>
      <dgm:spPr/>
    </dgm:pt>
    <dgm:pt modelId="{09788CCB-5F7F-44F7-AAC2-1BE6332FE125}" type="pres">
      <dgm:prSet presAssocID="{55AECA21-AC9A-41C3-A3C3-F1C82CB1901B}" presName="parTx" presStyleLbl="revTx" presStyleIdx="0" presStyleCnt="6">
        <dgm:presLayoutVars>
          <dgm:chMax val="0"/>
          <dgm:chPref val="0"/>
        </dgm:presLayoutVars>
      </dgm:prSet>
      <dgm:spPr/>
    </dgm:pt>
    <dgm:pt modelId="{6D3A3C80-3A3C-403E-98F5-753E334D8C2B}" type="pres">
      <dgm:prSet presAssocID="{1A740206-44AC-4170-9E77-C9060A77499F}" presName="sibTrans" presStyleCnt="0"/>
      <dgm:spPr/>
    </dgm:pt>
    <dgm:pt modelId="{6F6DB9D0-5B05-4C47-971A-9DE22DC4E007}" type="pres">
      <dgm:prSet presAssocID="{A4C6C529-6555-43E7-988C-60308EDD0E48}" presName="compNode" presStyleCnt="0"/>
      <dgm:spPr/>
    </dgm:pt>
    <dgm:pt modelId="{39E67D4B-BB88-4C4E-B51C-6D2E2E19B1F7}" type="pres">
      <dgm:prSet presAssocID="{A4C6C529-6555-43E7-988C-60308EDD0E48}" presName="bgRect" presStyleLbl="bgShp" presStyleIdx="1" presStyleCnt="6"/>
      <dgm:spPr/>
    </dgm:pt>
    <dgm:pt modelId="{13EA05FF-2761-47A4-AD43-14595E45EB89}" type="pres">
      <dgm:prSet presAssocID="{A4C6C529-6555-43E7-988C-60308EDD0E4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65D6696F-C41D-4100-9DF9-5B895F0C9928}" type="pres">
      <dgm:prSet presAssocID="{A4C6C529-6555-43E7-988C-60308EDD0E48}" presName="spaceRect" presStyleCnt="0"/>
      <dgm:spPr/>
    </dgm:pt>
    <dgm:pt modelId="{34661416-1CE8-4F59-8709-891D6D64B1B5}" type="pres">
      <dgm:prSet presAssocID="{A4C6C529-6555-43E7-988C-60308EDD0E48}" presName="parTx" presStyleLbl="revTx" presStyleIdx="1" presStyleCnt="6">
        <dgm:presLayoutVars>
          <dgm:chMax val="0"/>
          <dgm:chPref val="0"/>
        </dgm:presLayoutVars>
      </dgm:prSet>
      <dgm:spPr/>
    </dgm:pt>
    <dgm:pt modelId="{B36AF08A-A462-476E-8DA2-90E832AEF854}" type="pres">
      <dgm:prSet presAssocID="{73822CA0-7D6A-4D0D-8D8E-434203860611}" presName="sibTrans" presStyleCnt="0"/>
      <dgm:spPr/>
    </dgm:pt>
    <dgm:pt modelId="{78C6BD24-5261-4DAF-BC97-443DC3F52DE6}" type="pres">
      <dgm:prSet presAssocID="{F17B4CC6-3CD9-40EE-AA10-7BBF4D084FD6}" presName="compNode" presStyleCnt="0"/>
      <dgm:spPr/>
    </dgm:pt>
    <dgm:pt modelId="{C9887CB6-6B67-496C-80C6-9EAB3A653285}" type="pres">
      <dgm:prSet presAssocID="{F17B4CC6-3CD9-40EE-AA10-7BBF4D084FD6}" presName="bgRect" presStyleLbl="bgShp" presStyleIdx="2" presStyleCnt="6"/>
      <dgm:spPr/>
    </dgm:pt>
    <dgm:pt modelId="{D1F03B7B-DEA0-471D-9C3D-1E7E08932431}" type="pres">
      <dgm:prSet presAssocID="{F17B4CC6-3CD9-40EE-AA10-7BBF4D084FD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635EEE44-3152-48E0-980B-B027DB22E786}" type="pres">
      <dgm:prSet presAssocID="{F17B4CC6-3CD9-40EE-AA10-7BBF4D084FD6}" presName="spaceRect" presStyleCnt="0"/>
      <dgm:spPr/>
    </dgm:pt>
    <dgm:pt modelId="{B4420F5E-CC8E-4C87-8CE1-A80576D92B11}" type="pres">
      <dgm:prSet presAssocID="{F17B4CC6-3CD9-40EE-AA10-7BBF4D084FD6}" presName="parTx" presStyleLbl="revTx" presStyleIdx="2" presStyleCnt="6">
        <dgm:presLayoutVars>
          <dgm:chMax val="0"/>
          <dgm:chPref val="0"/>
        </dgm:presLayoutVars>
      </dgm:prSet>
      <dgm:spPr/>
    </dgm:pt>
    <dgm:pt modelId="{8940B179-CFE4-43EC-8587-FF5F82E3BCEC}" type="pres">
      <dgm:prSet presAssocID="{DAE17249-7B11-4BE2-A234-A0EAA2C131F6}" presName="sibTrans" presStyleCnt="0"/>
      <dgm:spPr/>
    </dgm:pt>
    <dgm:pt modelId="{BF250EB6-00E5-4F5D-BA06-40B9EF9B3F36}" type="pres">
      <dgm:prSet presAssocID="{96E1045D-1C2E-4224-9A9D-A581E85156FF}" presName="compNode" presStyleCnt="0"/>
      <dgm:spPr/>
    </dgm:pt>
    <dgm:pt modelId="{5A5D8F1C-AA7F-4903-9045-9C579A6B822C}" type="pres">
      <dgm:prSet presAssocID="{96E1045D-1C2E-4224-9A9D-A581E85156FF}" presName="bgRect" presStyleLbl="bgShp" presStyleIdx="3" presStyleCnt="6"/>
      <dgm:spPr/>
    </dgm:pt>
    <dgm:pt modelId="{A6D64C29-3A02-42FF-9AAD-02C0F3868093}" type="pres">
      <dgm:prSet presAssocID="{96E1045D-1C2E-4224-9A9D-A581E85156F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phones"/>
        </a:ext>
      </dgm:extLst>
    </dgm:pt>
    <dgm:pt modelId="{01F97739-EC71-4708-BC0D-07361151FC1C}" type="pres">
      <dgm:prSet presAssocID="{96E1045D-1C2E-4224-9A9D-A581E85156FF}" presName="spaceRect" presStyleCnt="0"/>
      <dgm:spPr/>
    </dgm:pt>
    <dgm:pt modelId="{43417EE7-CA54-4C92-881E-389FB4FDC253}" type="pres">
      <dgm:prSet presAssocID="{96E1045D-1C2E-4224-9A9D-A581E85156FF}" presName="parTx" presStyleLbl="revTx" presStyleIdx="3" presStyleCnt="6">
        <dgm:presLayoutVars>
          <dgm:chMax val="0"/>
          <dgm:chPref val="0"/>
        </dgm:presLayoutVars>
      </dgm:prSet>
      <dgm:spPr/>
    </dgm:pt>
    <dgm:pt modelId="{045A8DA5-4605-4F9A-9A50-4B4B96CFCFD0}" type="pres">
      <dgm:prSet presAssocID="{4DB46E2E-A85D-4631-A06C-79A53524067D}" presName="sibTrans" presStyleCnt="0"/>
      <dgm:spPr/>
    </dgm:pt>
    <dgm:pt modelId="{869ABC62-0115-4C70-8301-D1E24207F7DE}" type="pres">
      <dgm:prSet presAssocID="{71B1B781-291D-4A8B-AEE2-259AAD2FC9E5}" presName="compNode" presStyleCnt="0"/>
      <dgm:spPr/>
    </dgm:pt>
    <dgm:pt modelId="{15A6F454-3DD3-46C3-8CE4-CE020F2E092F}" type="pres">
      <dgm:prSet presAssocID="{71B1B781-291D-4A8B-AEE2-259AAD2FC9E5}" presName="bgRect" presStyleLbl="bgShp" presStyleIdx="4" presStyleCnt="6"/>
      <dgm:spPr/>
    </dgm:pt>
    <dgm:pt modelId="{0E6112A3-16A2-4FB9-973D-F49265A3E646}" type="pres">
      <dgm:prSet presAssocID="{71B1B781-291D-4A8B-AEE2-259AAD2FC9E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deo camera"/>
        </a:ext>
      </dgm:extLst>
    </dgm:pt>
    <dgm:pt modelId="{ADA87D33-5E4A-4A32-A1C5-8EE2A632C28F}" type="pres">
      <dgm:prSet presAssocID="{71B1B781-291D-4A8B-AEE2-259AAD2FC9E5}" presName="spaceRect" presStyleCnt="0"/>
      <dgm:spPr/>
    </dgm:pt>
    <dgm:pt modelId="{CF1675E6-A3DC-4E86-9B0F-C1FF25AF6A77}" type="pres">
      <dgm:prSet presAssocID="{71B1B781-291D-4A8B-AEE2-259AAD2FC9E5}" presName="parTx" presStyleLbl="revTx" presStyleIdx="4" presStyleCnt="6">
        <dgm:presLayoutVars>
          <dgm:chMax val="0"/>
          <dgm:chPref val="0"/>
        </dgm:presLayoutVars>
      </dgm:prSet>
      <dgm:spPr/>
    </dgm:pt>
    <dgm:pt modelId="{13A75519-CD6F-4E44-926E-97B8B389713A}" type="pres">
      <dgm:prSet presAssocID="{AC2020B4-8EB4-4C89-96B6-C3490D95D7D4}" presName="sibTrans" presStyleCnt="0"/>
      <dgm:spPr/>
    </dgm:pt>
    <dgm:pt modelId="{9F81AB28-5E2C-4508-8B0A-CD7A4CD93921}" type="pres">
      <dgm:prSet presAssocID="{7CDA44BD-8BC0-4362-B233-465BC7526151}" presName="compNode" presStyleCnt="0"/>
      <dgm:spPr/>
    </dgm:pt>
    <dgm:pt modelId="{05EA932C-545D-47D5-A7E6-AA94962EB3E4}" type="pres">
      <dgm:prSet presAssocID="{7CDA44BD-8BC0-4362-B233-465BC7526151}" presName="bgRect" presStyleLbl="bgShp" presStyleIdx="5" presStyleCnt="6"/>
      <dgm:spPr/>
    </dgm:pt>
    <dgm:pt modelId="{01362010-4591-4D5A-AD25-FC363A9DC025}" type="pres">
      <dgm:prSet presAssocID="{7CDA44BD-8BC0-4362-B233-465BC752615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hopping cart"/>
        </a:ext>
      </dgm:extLst>
    </dgm:pt>
    <dgm:pt modelId="{055B3700-B1FB-4174-80A7-533F1B78ACAD}" type="pres">
      <dgm:prSet presAssocID="{7CDA44BD-8BC0-4362-B233-465BC7526151}" presName="spaceRect" presStyleCnt="0"/>
      <dgm:spPr/>
    </dgm:pt>
    <dgm:pt modelId="{6B9A79A4-5B1F-4E5F-A183-20062DF708C6}" type="pres">
      <dgm:prSet presAssocID="{7CDA44BD-8BC0-4362-B233-465BC7526151}" presName="parTx" presStyleLbl="revTx" presStyleIdx="5" presStyleCnt="6">
        <dgm:presLayoutVars>
          <dgm:chMax val="0"/>
          <dgm:chPref val="0"/>
        </dgm:presLayoutVars>
      </dgm:prSet>
      <dgm:spPr/>
    </dgm:pt>
  </dgm:ptLst>
  <dgm:cxnLst>
    <dgm:cxn modelId="{F7EB9F11-052E-4EC4-82A0-447B79CA9E4F}" srcId="{8AA20905-3954-474B-A606-562BCA026DC1}" destId="{71B1B781-291D-4A8B-AEE2-259AAD2FC9E5}" srcOrd="4" destOrd="0" parTransId="{3F3774CF-906A-44D3-80AD-D3FAF1902F21}" sibTransId="{AC2020B4-8EB4-4C89-96B6-C3490D95D7D4}"/>
    <dgm:cxn modelId="{6B28FD1F-CCAF-4565-AFB6-997BEDE63A20}" type="presOf" srcId="{55AECA21-AC9A-41C3-A3C3-F1C82CB1901B}" destId="{09788CCB-5F7F-44F7-AAC2-1BE6332FE125}" srcOrd="0" destOrd="0" presId="urn:microsoft.com/office/officeart/2018/2/layout/IconVerticalSolidList"/>
    <dgm:cxn modelId="{8F38042B-A7E4-4395-9F2B-FE26901D2C54}" srcId="{8AA20905-3954-474B-A606-562BCA026DC1}" destId="{7CDA44BD-8BC0-4362-B233-465BC7526151}" srcOrd="5" destOrd="0" parTransId="{04FE0AC2-26C5-4D52-B006-EF00A6E9426C}" sibTransId="{63416394-0D4D-4FD3-9C2C-FE5DE7CC4CA2}"/>
    <dgm:cxn modelId="{E64CB042-B505-48B6-839C-C45460A84CFA}" type="presOf" srcId="{F17B4CC6-3CD9-40EE-AA10-7BBF4D084FD6}" destId="{B4420F5E-CC8E-4C87-8CE1-A80576D92B11}" srcOrd="0" destOrd="0" presId="urn:microsoft.com/office/officeart/2018/2/layout/IconVerticalSolidList"/>
    <dgm:cxn modelId="{01500745-69CF-4537-A07C-F287016989E1}" type="presOf" srcId="{71B1B781-291D-4A8B-AEE2-259AAD2FC9E5}" destId="{CF1675E6-A3DC-4E86-9B0F-C1FF25AF6A77}" srcOrd="0" destOrd="0" presId="urn:microsoft.com/office/officeart/2018/2/layout/IconVerticalSolidList"/>
    <dgm:cxn modelId="{32AF2274-5E82-4293-B01A-03C55DC53A57}" srcId="{8AA20905-3954-474B-A606-562BCA026DC1}" destId="{55AECA21-AC9A-41C3-A3C3-F1C82CB1901B}" srcOrd="0" destOrd="0" parTransId="{37C29BE1-C5BF-4C58-B57E-90DF8D84CB83}" sibTransId="{1A740206-44AC-4170-9E77-C9060A77499F}"/>
    <dgm:cxn modelId="{759A557D-07A8-4F26-95A6-DB4BCD7D3EB7}" type="presOf" srcId="{96E1045D-1C2E-4224-9A9D-A581E85156FF}" destId="{43417EE7-CA54-4C92-881E-389FB4FDC253}" srcOrd="0" destOrd="0" presId="urn:microsoft.com/office/officeart/2018/2/layout/IconVerticalSolidList"/>
    <dgm:cxn modelId="{A07D5AA2-459A-44DC-97D7-C11230E5C757}" type="presOf" srcId="{7CDA44BD-8BC0-4362-B233-465BC7526151}" destId="{6B9A79A4-5B1F-4E5F-A183-20062DF708C6}" srcOrd="0" destOrd="0" presId="urn:microsoft.com/office/officeart/2018/2/layout/IconVerticalSolidList"/>
    <dgm:cxn modelId="{8DDCAEA3-C776-42C9-B74B-65010BC9E904}" srcId="{8AA20905-3954-474B-A606-562BCA026DC1}" destId="{96E1045D-1C2E-4224-9A9D-A581E85156FF}" srcOrd="3" destOrd="0" parTransId="{094D8100-8B59-4634-B567-C63B082C915C}" sibTransId="{4DB46E2E-A85D-4631-A06C-79A53524067D}"/>
    <dgm:cxn modelId="{A40885B5-DC21-45FD-B876-626C23D4F8D9}" srcId="{8AA20905-3954-474B-A606-562BCA026DC1}" destId="{A4C6C529-6555-43E7-988C-60308EDD0E48}" srcOrd="1" destOrd="0" parTransId="{3B958571-23C1-4BC2-A22D-3E5EEB03B912}" sibTransId="{73822CA0-7D6A-4D0D-8D8E-434203860611}"/>
    <dgm:cxn modelId="{B61536D7-8D43-4165-BDE5-68B034CD66D2}" type="presOf" srcId="{A4C6C529-6555-43E7-988C-60308EDD0E48}" destId="{34661416-1CE8-4F59-8709-891D6D64B1B5}" srcOrd="0" destOrd="0" presId="urn:microsoft.com/office/officeart/2018/2/layout/IconVerticalSolidList"/>
    <dgm:cxn modelId="{4928E5EF-0825-4673-8AAB-74EDA0AA26FE}" srcId="{8AA20905-3954-474B-A606-562BCA026DC1}" destId="{F17B4CC6-3CD9-40EE-AA10-7BBF4D084FD6}" srcOrd="2" destOrd="0" parTransId="{02973557-96D9-40E9-A557-6F642BC78C25}" sibTransId="{DAE17249-7B11-4BE2-A234-A0EAA2C131F6}"/>
    <dgm:cxn modelId="{9EF488F9-1959-4C21-9AAA-1E06D8BACF84}" type="presOf" srcId="{8AA20905-3954-474B-A606-562BCA026DC1}" destId="{8B3C81EC-A192-49DC-97E6-BA7CB2A746AF}" srcOrd="0" destOrd="0" presId="urn:microsoft.com/office/officeart/2018/2/layout/IconVerticalSolidList"/>
    <dgm:cxn modelId="{8041C71D-7F35-444D-9833-D9CACDF8D79A}" type="presParOf" srcId="{8B3C81EC-A192-49DC-97E6-BA7CB2A746AF}" destId="{6E5DD5D9-0619-4916-A3B5-A55E6A54BDA8}" srcOrd="0" destOrd="0" presId="urn:microsoft.com/office/officeart/2018/2/layout/IconVerticalSolidList"/>
    <dgm:cxn modelId="{D4E7450B-7251-4CA5-B449-0142B5798E9B}" type="presParOf" srcId="{6E5DD5D9-0619-4916-A3B5-A55E6A54BDA8}" destId="{04090555-F960-4C15-A68F-BB07570F7F6A}" srcOrd="0" destOrd="0" presId="urn:microsoft.com/office/officeart/2018/2/layout/IconVerticalSolidList"/>
    <dgm:cxn modelId="{547C8706-E9CE-4790-9A98-537A8F4C82C2}" type="presParOf" srcId="{6E5DD5D9-0619-4916-A3B5-A55E6A54BDA8}" destId="{A62DE6F5-2BE0-444D-B4CE-841488BE9AE0}" srcOrd="1" destOrd="0" presId="urn:microsoft.com/office/officeart/2018/2/layout/IconVerticalSolidList"/>
    <dgm:cxn modelId="{73C15549-1A19-40FE-A628-DBBBD9ABA486}" type="presParOf" srcId="{6E5DD5D9-0619-4916-A3B5-A55E6A54BDA8}" destId="{998904CB-3342-401F-BD83-8025F71FC315}" srcOrd="2" destOrd="0" presId="urn:microsoft.com/office/officeart/2018/2/layout/IconVerticalSolidList"/>
    <dgm:cxn modelId="{61560627-FF71-4139-9DE8-2EEEBF3F22E0}" type="presParOf" srcId="{6E5DD5D9-0619-4916-A3B5-A55E6A54BDA8}" destId="{09788CCB-5F7F-44F7-AAC2-1BE6332FE125}" srcOrd="3" destOrd="0" presId="urn:microsoft.com/office/officeart/2018/2/layout/IconVerticalSolidList"/>
    <dgm:cxn modelId="{F22ECA93-D52B-436A-AD55-8E8C58FEDD6E}" type="presParOf" srcId="{8B3C81EC-A192-49DC-97E6-BA7CB2A746AF}" destId="{6D3A3C80-3A3C-403E-98F5-753E334D8C2B}" srcOrd="1" destOrd="0" presId="urn:microsoft.com/office/officeart/2018/2/layout/IconVerticalSolidList"/>
    <dgm:cxn modelId="{870E864C-7573-4AD0-ACE6-8EBC25F799B4}" type="presParOf" srcId="{8B3C81EC-A192-49DC-97E6-BA7CB2A746AF}" destId="{6F6DB9D0-5B05-4C47-971A-9DE22DC4E007}" srcOrd="2" destOrd="0" presId="urn:microsoft.com/office/officeart/2018/2/layout/IconVerticalSolidList"/>
    <dgm:cxn modelId="{A76C7F51-5BE5-4058-8B32-CFCD2CCB0440}" type="presParOf" srcId="{6F6DB9D0-5B05-4C47-971A-9DE22DC4E007}" destId="{39E67D4B-BB88-4C4E-B51C-6D2E2E19B1F7}" srcOrd="0" destOrd="0" presId="urn:microsoft.com/office/officeart/2018/2/layout/IconVerticalSolidList"/>
    <dgm:cxn modelId="{F0746973-01DC-41D7-B910-7D61651C0297}" type="presParOf" srcId="{6F6DB9D0-5B05-4C47-971A-9DE22DC4E007}" destId="{13EA05FF-2761-47A4-AD43-14595E45EB89}" srcOrd="1" destOrd="0" presId="urn:microsoft.com/office/officeart/2018/2/layout/IconVerticalSolidList"/>
    <dgm:cxn modelId="{D35E7E67-58DC-40A1-9AF2-70F9A1596A0F}" type="presParOf" srcId="{6F6DB9D0-5B05-4C47-971A-9DE22DC4E007}" destId="{65D6696F-C41D-4100-9DF9-5B895F0C9928}" srcOrd="2" destOrd="0" presId="urn:microsoft.com/office/officeart/2018/2/layout/IconVerticalSolidList"/>
    <dgm:cxn modelId="{4F650CB9-9A3C-41D6-A35D-4F883DF978BE}" type="presParOf" srcId="{6F6DB9D0-5B05-4C47-971A-9DE22DC4E007}" destId="{34661416-1CE8-4F59-8709-891D6D64B1B5}" srcOrd="3" destOrd="0" presId="urn:microsoft.com/office/officeart/2018/2/layout/IconVerticalSolidList"/>
    <dgm:cxn modelId="{17E64F6C-3EB8-4D84-A3C8-FC654D29DC5F}" type="presParOf" srcId="{8B3C81EC-A192-49DC-97E6-BA7CB2A746AF}" destId="{B36AF08A-A462-476E-8DA2-90E832AEF854}" srcOrd="3" destOrd="0" presId="urn:microsoft.com/office/officeart/2018/2/layout/IconVerticalSolidList"/>
    <dgm:cxn modelId="{F0E1322F-9015-411E-B21D-8B5FAD5EB620}" type="presParOf" srcId="{8B3C81EC-A192-49DC-97E6-BA7CB2A746AF}" destId="{78C6BD24-5261-4DAF-BC97-443DC3F52DE6}" srcOrd="4" destOrd="0" presId="urn:microsoft.com/office/officeart/2018/2/layout/IconVerticalSolidList"/>
    <dgm:cxn modelId="{EC29A37A-2CC3-4678-AA14-3D7AA29C81DF}" type="presParOf" srcId="{78C6BD24-5261-4DAF-BC97-443DC3F52DE6}" destId="{C9887CB6-6B67-496C-80C6-9EAB3A653285}" srcOrd="0" destOrd="0" presId="urn:microsoft.com/office/officeart/2018/2/layout/IconVerticalSolidList"/>
    <dgm:cxn modelId="{BF57505F-CEFC-42F9-AA3F-78CE61A3885A}" type="presParOf" srcId="{78C6BD24-5261-4DAF-BC97-443DC3F52DE6}" destId="{D1F03B7B-DEA0-471D-9C3D-1E7E08932431}" srcOrd="1" destOrd="0" presId="urn:microsoft.com/office/officeart/2018/2/layout/IconVerticalSolidList"/>
    <dgm:cxn modelId="{990CD0EB-FB59-4679-ABAE-471D963A23AB}" type="presParOf" srcId="{78C6BD24-5261-4DAF-BC97-443DC3F52DE6}" destId="{635EEE44-3152-48E0-980B-B027DB22E786}" srcOrd="2" destOrd="0" presId="urn:microsoft.com/office/officeart/2018/2/layout/IconVerticalSolidList"/>
    <dgm:cxn modelId="{BFC38440-A4DD-4D9A-8760-7A97C3A95781}" type="presParOf" srcId="{78C6BD24-5261-4DAF-BC97-443DC3F52DE6}" destId="{B4420F5E-CC8E-4C87-8CE1-A80576D92B11}" srcOrd="3" destOrd="0" presId="urn:microsoft.com/office/officeart/2018/2/layout/IconVerticalSolidList"/>
    <dgm:cxn modelId="{EA587675-227B-4565-BD02-7C808881459A}" type="presParOf" srcId="{8B3C81EC-A192-49DC-97E6-BA7CB2A746AF}" destId="{8940B179-CFE4-43EC-8587-FF5F82E3BCEC}" srcOrd="5" destOrd="0" presId="urn:microsoft.com/office/officeart/2018/2/layout/IconVerticalSolidList"/>
    <dgm:cxn modelId="{71424E31-782B-474C-9248-78F74889754C}" type="presParOf" srcId="{8B3C81EC-A192-49DC-97E6-BA7CB2A746AF}" destId="{BF250EB6-00E5-4F5D-BA06-40B9EF9B3F36}" srcOrd="6" destOrd="0" presId="urn:microsoft.com/office/officeart/2018/2/layout/IconVerticalSolidList"/>
    <dgm:cxn modelId="{20D4572A-DF16-4D02-B9F5-CE9A2CDB115C}" type="presParOf" srcId="{BF250EB6-00E5-4F5D-BA06-40B9EF9B3F36}" destId="{5A5D8F1C-AA7F-4903-9045-9C579A6B822C}" srcOrd="0" destOrd="0" presId="urn:microsoft.com/office/officeart/2018/2/layout/IconVerticalSolidList"/>
    <dgm:cxn modelId="{BE9DC392-CD28-4786-9CF9-7726D654E87D}" type="presParOf" srcId="{BF250EB6-00E5-4F5D-BA06-40B9EF9B3F36}" destId="{A6D64C29-3A02-42FF-9AAD-02C0F3868093}" srcOrd="1" destOrd="0" presId="urn:microsoft.com/office/officeart/2018/2/layout/IconVerticalSolidList"/>
    <dgm:cxn modelId="{6ADE7F0E-A922-4452-B097-8B3D71C06831}" type="presParOf" srcId="{BF250EB6-00E5-4F5D-BA06-40B9EF9B3F36}" destId="{01F97739-EC71-4708-BC0D-07361151FC1C}" srcOrd="2" destOrd="0" presId="urn:microsoft.com/office/officeart/2018/2/layout/IconVerticalSolidList"/>
    <dgm:cxn modelId="{964BFD54-479B-49F7-A9AA-3C7436205609}" type="presParOf" srcId="{BF250EB6-00E5-4F5D-BA06-40B9EF9B3F36}" destId="{43417EE7-CA54-4C92-881E-389FB4FDC253}" srcOrd="3" destOrd="0" presId="urn:microsoft.com/office/officeart/2018/2/layout/IconVerticalSolidList"/>
    <dgm:cxn modelId="{CB623504-4F51-4DA0-B318-2BAAF6F3780D}" type="presParOf" srcId="{8B3C81EC-A192-49DC-97E6-BA7CB2A746AF}" destId="{045A8DA5-4605-4F9A-9A50-4B4B96CFCFD0}" srcOrd="7" destOrd="0" presId="urn:microsoft.com/office/officeart/2018/2/layout/IconVerticalSolidList"/>
    <dgm:cxn modelId="{BC028272-B68D-4372-A11F-5945C5A68945}" type="presParOf" srcId="{8B3C81EC-A192-49DC-97E6-BA7CB2A746AF}" destId="{869ABC62-0115-4C70-8301-D1E24207F7DE}" srcOrd="8" destOrd="0" presId="urn:microsoft.com/office/officeart/2018/2/layout/IconVerticalSolidList"/>
    <dgm:cxn modelId="{97E26127-1046-49A8-A27F-F857DDC52A63}" type="presParOf" srcId="{869ABC62-0115-4C70-8301-D1E24207F7DE}" destId="{15A6F454-3DD3-46C3-8CE4-CE020F2E092F}" srcOrd="0" destOrd="0" presId="urn:microsoft.com/office/officeart/2018/2/layout/IconVerticalSolidList"/>
    <dgm:cxn modelId="{4362E433-E624-4A30-A4A9-237390DF657E}" type="presParOf" srcId="{869ABC62-0115-4C70-8301-D1E24207F7DE}" destId="{0E6112A3-16A2-4FB9-973D-F49265A3E646}" srcOrd="1" destOrd="0" presId="urn:microsoft.com/office/officeart/2018/2/layout/IconVerticalSolidList"/>
    <dgm:cxn modelId="{D21CC552-F8D9-43FD-8731-5455EEA7D4E6}" type="presParOf" srcId="{869ABC62-0115-4C70-8301-D1E24207F7DE}" destId="{ADA87D33-5E4A-4A32-A1C5-8EE2A632C28F}" srcOrd="2" destOrd="0" presId="urn:microsoft.com/office/officeart/2018/2/layout/IconVerticalSolidList"/>
    <dgm:cxn modelId="{39784FA5-F951-4F59-9407-7DA76F808BA5}" type="presParOf" srcId="{869ABC62-0115-4C70-8301-D1E24207F7DE}" destId="{CF1675E6-A3DC-4E86-9B0F-C1FF25AF6A77}" srcOrd="3" destOrd="0" presId="urn:microsoft.com/office/officeart/2018/2/layout/IconVerticalSolidList"/>
    <dgm:cxn modelId="{60E9EFCC-E3DB-4420-AA01-63C17F173835}" type="presParOf" srcId="{8B3C81EC-A192-49DC-97E6-BA7CB2A746AF}" destId="{13A75519-CD6F-4E44-926E-97B8B389713A}" srcOrd="9" destOrd="0" presId="urn:microsoft.com/office/officeart/2018/2/layout/IconVerticalSolidList"/>
    <dgm:cxn modelId="{172B3581-6F21-436E-A8CB-C268399AB537}" type="presParOf" srcId="{8B3C81EC-A192-49DC-97E6-BA7CB2A746AF}" destId="{9F81AB28-5E2C-4508-8B0A-CD7A4CD93921}" srcOrd="10" destOrd="0" presId="urn:microsoft.com/office/officeart/2018/2/layout/IconVerticalSolidList"/>
    <dgm:cxn modelId="{B31A44B7-B82B-45F8-A4C0-77089CD012BB}" type="presParOf" srcId="{9F81AB28-5E2C-4508-8B0A-CD7A4CD93921}" destId="{05EA932C-545D-47D5-A7E6-AA94962EB3E4}" srcOrd="0" destOrd="0" presId="urn:microsoft.com/office/officeart/2018/2/layout/IconVerticalSolidList"/>
    <dgm:cxn modelId="{5A97195E-F129-4F2C-967A-3BB90E4375E8}" type="presParOf" srcId="{9F81AB28-5E2C-4508-8B0A-CD7A4CD93921}" destId="{01362010-4591-4D5A-AD25-FC363A9DC025}" srcOrd="1" destOrd="0" presId="urn:microsoft.com/office/officeart/2018/2/layout/IconVerticalSolidList"/>
    <dgm:cxn modelId="{BA0342B7-9D48-4467-9F0C-859E41B30945}" type="presParOf" srcId="{9F81AB28-5E2C-4508-8B0A-CD7A4CD93921}" destId="{055B3700-B1FB-4174-80A7-533F1B78ACAD}" srcOrd="2" destOrd="0" presId="urn:microsoft.com/office/officeart/2018/2/layout/IconVerticalSolidList"/>
    <dgm:cxn modelId="{57D89E72-02A8-4B5B-8F32-B8B8587341AB}" type="presParOf" srcId="{9F81AB28-5E2C-4508-8B0A-CD7A4CD93921}" destId="{6B9A79A4-5B1F-4E5F-A183-20062DF708C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4B206-72F7-40C7-BBCC-394C1FD4D3A7}">
      <dsp:nvSpPr>
        <dsp:cNvPr id="0" name=""/>
        <dsp:cNvSpPr/>
      </dsp:nvSpPr>
      <dsp:spPr>
        <a:xfrm>
          <a:off x="517645" y="0"/>
          <a:ext cx="3763855" cy="3763855"/>
        </a:xfrm>
        <a:prstGeom prst="ellipse">
          <a:avLst/>
        </a:prstGeom>
        <a:solidFill>
          <a:schemeClr val="dk2">
            <a:alpha val="50000"/>
            <a:hueOff val="0"/>
            <a:satOff val="0"/>
            <a:lumOff val="0"/>
            <a:alphaOff val="0"/>
          </a:schemeClr>
        </a:solidFill>
        <a:ln w="28575" cap="rnd" cmpd="sng" algn="ctr">
          <a:solidFill>
            <a:schemeClr val="lt2">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0" i="0" kern="1200" dirty="0"/>
            <a:t>Multimedia is a combination of text, graphic, sound, animation, and video that is delivered interactively to the user by electronic or digitally manipulated means.</a:t>
          </a:r>
          <a:endParaRPr lang="en-US" sz="2000" kern="1200" dirty="0"/>
        </a:p>
      </dsp:txBody>
      <dsp:txXfrm>
        <a:off x="1068849" y="551204"/>
        <a:ext cx="2661447" cy="2661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60276-94F6-4D59-B574-5814AB1D4812}">
      <dsp:nvSpPr>
        <dsp:cNvPr id="0" name=""/>
        <dsp:cNvSpPr/>
      </dsp:nvSpPr>
      <dsp:spPr>
        <a:xfrm>
          <a:off x="0" y="106130"/>
          <a:ext cx="4947854" cy="12866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 We may get the wrong video – Bad search facilities </a:t>
          </a:r>
        </a:p>
      </dsp:txBody>
      <dsp:txXfrm>
        <a:off x="62808" y="168938"/>
        <a:ext cx="4822238" cy="1161018"/>
      </dsp:txXfrm>
    </dsp:sp>
    <dsp:sp modelId="{FD0F4337-A7BF-4623-A8CA-5F0C41F42CDB}">
      <dsp:nvSpPr>
        <dsp:cNvPr id="0" name=""/>
        <dsp:cNvSpPr/>
      </dsp:nvSpPr>
      <dsp:spPr>
        <a:xfrm>
          <a:off x="0" y="1459005"/>
          <a:ext cx="4947854" cy="12866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2. We may get the wrong quality-variation – </a:t>
          </a:r>
          <a:r>
            <a:rPr lang="en-US" sz="2300" kern="1200" dirty="0" err="1"/>
            <a:t>E.g</a:t>
          </a:r>
          <a:r>
            <a:rPr lang="en-US" sz="2300" kern="1200" dirty="0"/>
            <a:t> too high-quality level for a PDA</a:t>
          </a:r>
        </a:p>
      </dsp:txBody>
      <dsp:txXfrm>
        <a:off x="62808" y="1521813"/>
        <a:ext cx="4822238" cy="1161018"/>
      </dsp:txXfrm>
    </dsp:sp>
    <dsp:sp modelId="{BC4832F3-7EF4-4C72-8E14-20B1DFEEE64B}">
      <dsp:nvSpPr>
        <dsp:cNvPr id="0" name=""/>
        <dsp:cNvSpPr/>
      </dsp:nvSpPr>
      <dsp:spPr>
        <a:xfrm>
          <a:off x="0" y="2811879"/>
          <a:ext cx="4947854" cy="12866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3. We may get the proper variation in bad quality – E.g jitter is too high </a:t>
          </a:r>
        </a:p>
      </dsp:txBody>
      <dsp:txXfrm>
        <a:off x="62808" y="2874687"/>
        <a:ext cx="4822238" cy="1161018"/>
      </dsp:txXfrm>
    </dsp:sp>
    <dsp:sp modelId="{6FBDB1BC-7F6C-4567-ADE3-B840D49C91DF}">
      <dsp:nvSpPr>
        <dsp:cNvPr id="0" name=""/>
        <dsp:cNvSpPr/>
      </dsp:nvSpPr>
      <dsp:spPr>
        <a:xfrm>
          <a:off x="0" y="4164753"/>
          <a:ext cx="4947854" cy="12866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4. We may get the video at the wrong time</a:t>
          </a:r>
        </a:p>
      </dsp:txBody>
      <dsp:txXfrm>
        <a:off x="62808" y="4227561"/>
        <a:ext cx="4822238" cy="1161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6F364-F619-4825-B08B-51C68D429BBE}">
      <dsp:nvSpPr>
        <dsp:cNvPr id="0" name=""/>
        <dsp:cNvSpPr/>
      </dsp:nvSpPr>
      <dsp:spPr>
        <a:xfrm>
          <a:off x="1118317" y="894"/>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Buffering (on both ends)</a:t>
          </a:r>
        </a:p>
      </dsp:txBody>
      <dsp:txXfrm>
        <a:off x="1118317" y="894"/>
        <a:ext cx="2096845" cy="1258107"/>
      </dsp:txXfrm>
    </dsp:sp>
    <dsp:sp modelId="{AAFDF711-DFB3-41A1-90D5-81A7D05C0CC8}">
      <dsp:nvSpPr>
        <dsp:cNvPr id="0" name=""/>
        <dsp:cNvSpPr/>
      </dsp:nvSpPr>
      <dsp:spPr>
        <a:xfrm>
          <a:off x="3424847" y="894"/>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Compression</a:t>
          </a:r>
        </a:p>
        <a:p>
          <a:pPr marL="171450" lvl="1" indent="-171450" algn="l" defTabSz="711200">
            <a:lnSpc>
              <a:spcPct val="90000"/>
            </a:lnSpc>
            <a:spcBef>
              <a:spcPct val="0"/>
            </a:spcBef>
            <a:spcAft>
              <a:spcPct val="15000"/>
            </a:spcAft>
            <a:buChar char="•"/>
          </a:pPr>
          <a:r>
            <a:rPr lang="en-US" sz="1600" kern="1200"/>
            <a:t>More load on the nodes, but that is okay</a:t>
          </a:r>
        </a:p>
      </dsp:txBody>
      <dsp:txXfrm>
        <a:off x="3424847" y="894"/>
        <a:ext cx="2096845" cy="1258107"/>
      </dsp:txXfrm>
    </dsp:sp>
    <dsp:sp modelId="{67B278D4-3D8F-4E89-8219-D3205DAB6469}">
      <dsp:nvSpPr>
        <dsp:cNvPr id="0" name=""/>
        <dsp:cNvSpPr/>
      </dsp:nvSpPr>
      <dsp:spPr>
        <a:xfrm>
          <a:off x="5731377" y="894"/>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Bandwidth Reservation</a:t>
          </a:r>
        </a:p>
      </dsp:txBody>
      <dsp:txXfrm>
        <a:off x="5731377" y="894"/>
        <a:ext cx="2096845" cy="1258107"/>
      </dsp:txXfrm>
    </dsp:sp>
    <dsp:sp modelId="{38D53306-DC9B-4484-A090-B65DA55DA06E}">
      <dsp:nvSpPr>
        <dsp:cNvPr id="0" name=""/>
        <dsp:cNvSpPr/>
      </dsp:nvSpPr>
      <dsp:spPr>
        <a:xfrm>
          <a:off x="1118317" y="1468686"/>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Resource Scheduling</a:t>
          </a:r>
        </a:p>
      </dsp:txBody>
      <dsp:txXfrm>
        <a:off x="1118317" y="1468686"/>
        <a:ext cx="2096845" cy="1258107"/>
      </dsp:txXfrm>
    </dsp:sp>
    <dsp:sp modelId="{BA54532B-51AF-498A-97C5-A99EDE86A1CC}">
      <dsp:nvSpPr>
        <dsp:cNvPr id="0" name=""/>
        <dsp:cNvSpPr/>
      </dsp:nvSpPr>
      <dsp:spPr>
        <a:xfrm>
          <a:off x="3424847" y="1468686"/>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Traffic Shaping</a:t>
          </a:r>
        </a:p>
      </dsp:txBody>
      <dsp:txXfrm>
        <a:off x="3424847" y="1468686"/>
        <a:ext cx="2096845" cy="1258107"/>
      </dsp:txXfrm>
    </dsp:sp>
    <dsp:sp modelId="{0C33B820-8974-428E-AAA1-8C104138941D}">
      <dsp:nvSpPr>
        <dsp:cNvPr id="0" name=""/>
        <dsp:cNvSpPr/>
      </dsp:nvSpPr>
      <dsp:spPr>
        <a:xfrm>
          <a:off x="5731377" y="1468686"/>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Flow Specifications</a:t>
          </a:r>
        </a:p>
      </dsp:txBody>
      <dsp:txXfrm>
        <a:off x="5731377" y="1468686"/>
        <a:ext cx="2096845" cy="1258107"/>
      </dsp:txXfrm>
    </dsp:sp>
    <dsp:sp modelId="{5DA72B35-A504-445F-9D1F-C2CE228D92A5}">
      <dsp:nvSpPr>
        <dsp:cNvPr id="0" name=""/>
        <dsp:cNvSpPr/>
      </dsp:nvSpPr>
      <dsp:spPr>
        <a:xfrm>
          <a:off x="3424847" y="2936478"/>
          <a:ext cx="2096845" cy="12581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Stream Adaptation</a:t>
          </a:r>
        </a:p>
      </dsp:txBody>
      <dsp:txXfrm>
        <a:off x="3424847" y="2936478"/>
        <a:ext cx="2096845" cy="12581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90555-F960-4C15-A68F-BB07570F7F6A}">
      <dsp:nvSpPr>
        <dsp:cNvPr id="0" name=""/>
        <dsp:cNvSpPr/>
      </dsp:nvSpPr>
      <dsp:spPr>
        <a:xfrm>
          <a:off x="0" y="1224"/>
          <a:ext cx="4166509" cy="5217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2DE6F5-2BE0-444D-B4CE-841488BE9AE0}">
      <dsp:nvSpPr>
        <dsp:cNvPr id="0" name=""/>
        <dsp:cNvSpPr/>
      </dsp:nvSpPr>
      <dsp:spPr>
        <a:xfrm>
          <a:off x="157841" y="118627"/>
          <a:ext cx="286983" cy="2869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788CCB-5F7F-44F7-AAC2-1BE6332FE125}">
      <dsp:nvSpPr>
        <dsp:cNvPr id="0" name=""/>
        <dsp:cNvSpPr/>
      </dsp:nvSpPr>
      <dsp:spPr>
        <a:xfrm>
          <a:off x="602666" y="1224"/>
          <a:ext cx="356384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kern="1200"/>
            <a:t>DIGITAL LIBRARIES</a:t>
          </a:r>
        </a:p>
      </dsp:txBody>
      <dsp:txXfrm>
        <a:off x="602666" y="1224"/>
        <a:ext cx="3563842" cy="521788"/>
      </dsp:txXfrm>
    </dsp:sp>
    <dsp:sp modelId="{39E67D4B-BB88-4C4E-B51C-6D2E2E19B1F7}">
      <dsp:nvSpPr>
        <dsp:cNvPr id="0" name=""/>
        <dsp:cNvSpPr/>
      </dsp:nvSpPr>
      <dsp:spPr>
        <a:xfrm>
          <a:off x="0" y="653460"/>
          <a:ext cx="4166509" cy="5217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EA05FF-2761-47A4-AD43-14595E45EB89}">
      <dsp:nvSpPr>
        <dsp:cNvPr id="0" name=""/>
        <dsp:cNvSpPr/>
      </dsp:nvSpPr>
      <dsp:spPr>
        <a:xfrm>
          <a:off x="157841" y="770863"/>
          <a:ext cx="286983" cy="2869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661416-1CE8-4F59-8709-891D6D64B1B5}">
      <dsp:nvSpPr>
        <dsp:cNvPr id="0" name=""/>
        <dsp:cNvSpPr/>
      </dsp:nvSpPr>
      <dsp:spPr>
        <a:xfrm>
          <a:off x="602666" y="653460"/>
          <a:ext cx="356384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kern="1200"/>
            <a:t>DISTANCE LEARNING </a:t>
          </a:r>
        </a:p>
      </dsp:txBody>
      <dsp:txXfrm>
        <a:off x="602666" y="653460"/>
        <a:ext cx="3563842" cy="521788"/>
      </dsp:txXfrm>
    </dsp:sp>
    <dsp:sp modelId="{C9887CB6-6B67-496C-80C6-9EAB3A653285}">
      <dsp:nvSpPr>
        <dsp:cNvPr id="0" name=""/>
        <dsp:cNvSpPr/>
      </dsp:nvSpPr>
      <dsp:spPr>
        <a:xfrm>
          <a:off x="0" y="1305696"/>
          <a:ext cx="4166509" cy="5217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F03B7B-DEA0-471D-9C3D-1E7E08932431}">
      <dsp:nvSpPr>
        <dsp:cNvPr id="0" name=""/>
        <dsp:cNvSpPr/>
      </dsp:nvSpPr>
      <dsp:spPr>
        <a:xfrm>
          <a:off x="157841" y="1423099"/>
          <a:ext cx="286983" cy="2869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420F5E-CC8E-4C87-8CE1-A80576D92B11}">
      <dsp:nvSpPr>
        <dsp:cNvPr id="0" name=""/>
        <dsp:cNvSpPr/>
      </dsp:nvSpPr>
      <dsp:spPr>
        <a:xfrm>
          <a:off x="602666" y="1305696"/>
          <a:ext cx="356384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kern="1200"/>
            <a:t>CONFERENCE</a:t>
          </a:r>
        </a:p>
      </dsp:txBody>
      <dsp:txXfrm>
        <a:off x="602666" y="1305696"/>
        <a:ext cx="3563842" cy="521788"/>
      </dsp:txXfrm>
    </dsp:sp>
    <dsp:sp modelId="{5A5D8F1C-AA7F-4903-9045-9C579A6B822C}">
      <dsp:nvSpPr>
        <dsp:cNvPr id="0" name=""/>
        <dsp:cNvSpPr/>
      </dsp:nvSpPr>
      <dsp:spPr>
        <a:xfrm>
          <a:off x="0" y="1957933"/>
          <a:ext cx="4166509" cy="5217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D64C29-3A02-42FF-9AAD-02C0F3868093}">
      <dsp:nvSpPr>
        <dsp:cNvPr id="0" name=""/>
        <dsp:cNvSpPr/>
      </dsp:nvSpPr>
      <dsp:spPr>
        <a:xfrm>
          <a:off x="157841" y="2075335"/>
          <a:ext cx="286983" cy="2869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417EE7-CA54-4C92-881E-389FB4FDC253}">
      <dsp:nvSpPr>
        <dsp:cNvPr id="0" name=""/>
        <dsp:cNvSpPr/>
      </dsp:nvSpPr>
      <dsp:spPr>
        <a:xfrm>
          <a:off x="602666" y="1957933"/>
          <a:ext cx="356384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kern="1200"/>
            <a:t>AUDIO STREAMING</a:t>
          </a:r>
        </a:p>
      </dsp:txBody>
      <dsp:txXfrm>
        <a:off x="602666" y="1957933"/>
        <a:ext cx="3563842" cy="521788"/>
      </dsp:txXfrm>
    </dsp:sp>
    <dsp:sp modelId="{15A6F454-3DD3-46C3-8CE4-CE020F2E092F}">
      <dsp:nvSpPr>
        <dsp:cNvPr id="0" name=""/>
        <dsp:cNvSpPr/>
      </dsp:nvSpPr>
      <dsp:spPr>
        <a:xfrm>
          <a:off x="0" y="2610169"/>
          <a:ext cx="4166509" cy="5217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6112A3-16A2-4FB9-973D-F49265A3E646}">
      <dsp:nvSpPr>
        <dsp:cNvPr id="0" name=""/>
        <dsp:cNvSpPr/>
      </dsp:nvSpPr>
      <dsp:spPr>
        <a:xfrm>
          <a:off x="157841" y="2727571"/>
          <a:ext cx="286983" cy="2869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1675E6-A3DC-4E86-9B0F-C1FF25AF6A77}">
      <dsp:nvSpPr>
        <dsp:cNvPr id="0" name=""/>
        <dsp:cNvSpPr/>
      </dsp:nvSpPr>
      <dsp:spPr>
        <a:xfrm>
          <a:off x="602666" y="2610169"/>
          <a:ext cx="356384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kern="1200"/>
            <a:t>VIDEO STREAMING </a:t>
          </a:r>
        </a:p>
      </dsp:txBody>
      <dsp:txXfrm>
        <a:off x="602666" y="2610169"/>
        <a:ext cx="3563842" cy="521788"/>
      </dsp:txXfrm>
    </dsp:sp>
    <dsp:sp modelId="{05EA932C-545D-47D5-A7E6-AA94962EB3E4}">
      <dsp:nvSpPr>
        <dsp:cNvPr id="0" name=""/>
        <dsp:cNvSpPr/>
      </dsp:nvSpPr>
      <dsp:spPr>
        <a:xfrm>
          <a:off x="0" y="3262405"/>
          <a:ext cx="4166509" cy="5217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362010-4591-4D5A-AD25-FC363A9DC025}">
      <dsp:nvSpPr>
        <dsp:cNvPr id="0" name=""/>
        <dsp:cNvSpPr/>
      </dsp:nvSpPr>
      <dsp:spPr>
        <a:xfrm>
          <a:off x="157841" y="3379808"/>
          <a:ext cx="286983" cy="2869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9A79A4-5B1F-4E5F-A183-20062DF708C6}">
      <dsp:nvSpPr>
        <dsp:cNvPr id="0" name=""/>
        <dsp:cNvSpPr/>
      </dsp:nvSpPr>
      <dsp:spPr>
        <a:xfrm>
          <a:off x="602666" y="3262405"/>
          <a:ext cx="3563842" cy="521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23" tIns="55223" rIns="55223" bIns="55223" numCol="1" spcCol="1270" anchor="ctr" anchorCtr="0">
          <a:noAutofit/>
        </a:bodyPr>
        <a:lstStyle/>
        <a:p>
          <a:pPr marL="0" lvl="0" indent="0" algn="l" defTabSz="844550">
            <a:lnSpc>
              <a:spcPct val="100000"/>
            </a:lnSpc>
            <a:spcBef>
              <a:spcPct val="0"/>
            </a:spcBef>
            <a:spcAft>
              <a:spcPct val="35000"/>
            </a:spcAft>
            <a:buNone/>
          </a:pPr>
          <a:r>
            <a:rPr lang="en-US" sz="1900" kern="1200"/>
            <a:t>E-COMMERCE </a:t>
          </a:r>
        </a:p>
      </dsp:txBody>
      <dsp:txXfrm>
        <a:off x="602666" y="3262405"/>
        <a:ext cx="3563842" cy="52178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598B8-30C4-4DEA-8E94-3FB067E1F0AB}" type="datetimeFigureOut">
              <a:rPr lang="en-US" smtClean="0"/>
              <a:t>14-Feb-22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B156C-E91C-4C8F-8E90-43C04CB81C98}" type="slidenum">
              <a:rPr lang="en-US" smtClean="0"/>
              <a:t>‹#›</a:t>
            </a:fld>
            <a:endParaRPr lang="en-US"/>
          </a:p>
        </p:txBody>
      </p:sp>
    </p:spTree>
    <p:extLst>
      <p:ext uri="{BB962C8B-B14F-4D97-AF65-F5344CB8AC3E}">
        <p14:creationId xmlns:p14="http://schemas.microsoft.com/office/powerpoint/2010/main" val="406751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376566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46850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1402723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209978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2076622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904195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1595069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4073613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2342370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14-Feb-22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2100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98935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2045315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196955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2603072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1182746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308070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1196832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BA6EB0-CBD0-49AD-8BA9-743C86F828F6}" type="datetimeFigureOut">
              <a:rPr lang="en-GB" smtClean="0"/>
              <a:pPr/>
              <a:t>14/02/2022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879056-F614-4435-A066-81BB10D81D97}" type="slidenum">
              <a:rPr lang="en-GB" smtClean="0"/>
              <a:pPr/>
              <a:t>‹#›</a:t>
            </a:fld>
            <a:endParaRPr lang="en-GB"/>
          </a:p>
        </p:txBody>
      </p:sp>
    </p:spTree>
    <p:extLst>
      <p:ext uri="{BB962C8B-B14F-4D97-AF65-F5344CB8AC3E}">
        <p14:creationId xmlns:p14="http://schemas.microsoft.com/office/powerpoint/2010/main" val="1645458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BBA6EB0-CBD0-49AD-8BA9-743C86F828F6}" type="datetimeFigureOut">
              <a:rPr lang="en-GB" smtClean="0"/>
              <a:pPr/>
              <a:t>14/02/2022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879056-F614-4435-A066-81BB10D81D97}" type="slidenum">
              <a:rPr lang="en-GB" smtClean="0"/>
              <a:pPr/>
              <a:t>‹#›</a:t>
            </a:fld>
            <a:endParaRPr lang="en-GB"/>
          </a:p>
        </p:txBody>
      </p:sp>
    </p:spTree>
    <p:extLst>
      <p:ext uri="{BB962C8B-B14F-4D97-AF65-F5344CB8AC3E}">
        <p14:creationId xmlns:p14="http://schemas.microsoft.com/office/powerpoint/2010/main" val="1261919043"/>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7.png"/><Relationship Id="rId7" Type="http://schemas.openxmlformats.org/officeDocument/2006/relationships/diagramData" Target="../diagrams/data1.xml"/><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6.wdp"/><Relationship Id="rId11" Type="http://schemas.microsoft.com/office/2007/relationships/diagramDrawing" Target="../diagrams/drawing1.xml"/><Relationship Id="rId5" Type="http://schemas.openxmlformats.org/officeDocument/2006/relationships/image" Target="../media/image28.png"/><Relationship Id="rId10" Type="http://schemas.openxmlformats.org/officeDocument/2006/relationships/diagramColors" Target="../diagrams/colors1.xml"/><Relationship Id="rId4" Type="http://schemas.microsoft.com/office/2007/relationships/hdphoto" Target="../media/hdphoto5.wdp"/><Relationship Id="rId9"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5.png"/><Relationship Id="rId7" Type="http://schemas.openxmlformats.org/officeDocument/2006/relationships/diagramQuickStyle" Target="../diagrams/quickStyle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8.wdp"/><Relationship Id="rId9" Type="http://schemas.microsoft.com/office/2007/relationships/diagramDrawing" Target="../diagrams/drawing3.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2.png"/><Relationship Id="rId7" Type="http://schemas.openxmlformats.org/officeDocument/2006/relationships/image" Target="../media/image37.jfif"/><Relationship Id="rId12"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Colors" Target="../diagrams/colors4.xml"/><Relationship Id="rId5" Type="http://schemas.openxmlformats.org/officeDocument/2006/relationships/image" Target="../media/image4.png"/><Relationship Id="rId10" Type="http://schemas.openxmlformats.org/officeDocument/2006/relationships/diagramQuickStyle" Target="../diagrams/quickStyle4.xml"/><Relationship Id="rId4" Type="http://schemas.openxmlformats.org/officeDocument/2006/relationships/image" Target="../media/image3.png"/><Relationship Id="rId9"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0.jf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8.xml"/><Relationship Id="rId4" Type="http://schemas.openxmlformats.org/officeDocument/2006/relationships/image" Target="../media/image13.jf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text, plant, flower&#10;&#10;Description automatically generated">
            <a:extLst>
              <a:ext uri="{FF2B5EF4-FFF2-40B4-BE49-F238E27FC236}">
                <a16:creationId xmlns:a16="http://schemas.microsoft.com/office/drawing/2014/main" id="{EF8B9584-4C4C-4DAB-B784-CD0E1BCC4AF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52B1435E-BAB8-43AB-AF6A-C15D437DC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703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33476B-595D-474F-A571-5A74C9995A48}"/>
              </a:ext>
            </a:extLst>
          </p:cNvPr>
          <p:cNvSpPr>
            <a:spLocks noGrp="1"/>
          </p:cNvSpPr>
          <p:nvPr>
            <p:ph type="title"/>
          </p:nvPr>
        </p:nvSpPr>
        <p:spPr>
          <a:xfrm>
            <a:off x="648930" y="629266"/>
            <a:ext cx="9252154" cy="1223983"/>
          </a:xfrm>
        </p:spPr>
        <p:txBody>
          <a:bodyPr>
            <a:normAutofit/>
          </a:bodyPr>
          <a:lstStyle/>
          <a:p>
            <a:r>
              <a:rPr lang="en-US" b="1" i="0" dirty="0">
                <a:effectLst/>
                <a:highlight>
                  <a:srgbClr val="000080"/>
                </a:highlight>
                <a:latin typeface="Graphik LC Web"/>
              </a:rPr>
              <a:t>What’s a Proxy Server?</a:t>
            </a:r>
            <a:endParaRPr lang="en-US" dirty="0">
              <a:highlight>
                <a:srgbClr val="000080"/>
              </a:highlight>
            </a:endParaRPr>
          </a:p>
        </p:txBody>
      </p:sp>
      <p:sp>
        <p:nvSpPr>
          <p:cNvPr id="7" name="Content Placeholder 6">
            <a:extLst>
              <a:ext uri="{FF2B5EF4-FFF2-40B4-BE49-F238E27FC236}">
                <a16:creationId xmlns:a16="http://schemas.microsoft.com/office/drawing/2014/main" id="{88B36387-B738-4BCB-A1A6-B79067633737}"/>
              </a:ext>
            </a:extLst>
          </p:cNvPr>
          <p:cNvSpPr>
            <a:spLocks noGrp="1"/>
          </p:cNvSpPr>
          <p:nvPr>
            <p:ph idx="1"/>
          </p:nvPr>
        </p:nvSpPr>
        <p:spPr>
          <a:xfrm>
            <a:off x="1103311" y="2052214"/>
            <a:ext cx="4338409" cy="4196185"/>
          </a:xfrm>
        </p:spPr>
        <p:txBody>
          <a:bodyPr>
            <a:normAutofit/>
          </a:bodyPr>
          <a:lstStyle/>
          <a:p>
            <a:r>
              <a:rPr lang="en-US" b="0" i="0">
                <a:effectLst/>
                <a:latin typeface="Times New Roman" panose="02020603050405020304" pitchFamily="18" charset="0"/>
                <a:cs typeface="Times New Roman" panose="02020603050405020304" pitchFamily="18" charset="0"/>
              </a:rPr>
              <a:t>A proxy server acts as a gateway between you and the internet. It’s an intermediary server separating end users from the websites they browse. Proxy servers provide varying levels of functionality, security, and privacy depending on your use case, needs, or company policy</a:t>
            </a:r>
          </a:p>
        </p:txBody>
      </p:sp>
      <p:pic>
        <p:nvPicPr>
          <p:cNvPr id="5" name="Picture 4" descr="A picture containing electronics, circuit&#10;&#10;Description automatically generated">
            <a:extLst>
              <a:ext uri="{FF2B5EF4-FFF2-40B4-BE49-F238E27FC236}">
                <a16:creationId xmlns:a16="http://schemas.microsoft.com/office/drawing/2014/main" id="{22B07F85-9129-4CB1-AAFF-813123B87C6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0031"/>
                    </a14:imgEffect>
                  </a14:imgLayer>
                </a14:imgProps>
              </a:ext>
              <a:ext uri="{28A0092B-C50C-407E-A947-70E740481C1C}">
                <a14:useLocalDpi xmlns:a14="http://schemas.microsoft.com/office/drawing/2010/main" val="0"/>
              </a:ext>
            </a:extLst>
          </a:blip>
          <a:srcRect l="1528" r="25394" b="2"/>
          <a:stretch/>
        </p:blipFill>
        <p:spPr>
          <a:xfrm>
            <a:off x="6091916" y="2052213"/>
            <a:ext cx="5451627"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360791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6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F04F1D5B-3CDF-4179-AB26-93131D5A2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8" y="643467"/>
            <a:ext cx="10817603" cy="5571066"/>
          </a:xfrm>
          <a:prstGeom prst="rect">
            <a:avLst/>
          </a:prstGeom>
        </p:spPr>
      </p:pic>
      <p:sp>
        <p:nvSpPr>
          <p:cNvPr id="21" name="TextBox 20">
            <a:extLst>
              <a:ext uri="{FF2B5EF4-FFF2-40B4-BE49-F238E27FC236}">
                <a16:creationId xmlns:a16="http://schemas.microsoft.com/office/drawing/2014/main" id="{F22C0014-9640-4763-8BFE-FC5F95465092}"/>
              </a:ext>
            </a:extLst>
          </p:cNvPr>
          <p:cNvSpPr txBox="1"/>
          <p:nvPr/>
        </p:nvSpPr>
        <p:spPr>
          <a:xfrm>
            <a:off x="601133" y="577333"/>
            <a:ext cx="6096000" cy="369332"/>
          </a:xfrm>
          <a:prstGeom prst="rect">
            <a:avLst/>
          </a:prstGeom>
          <a:noFill/>
        </p:spPr>
        <p:txBody>
          <a:bodyPr wrap="square">
            <a:spAutoFit/>
          </a:bodyPr>
          <a:lstStyle/>
          <a:p>
            <a:r>
              <a:rPr lang="en-US" b="1" dirty="0">
                <a:highlight>
                  <a:srgbClr val="000080"/>
                </a:highlight>
                <a:latin typeface="Graphik LC Web"/>
              </a:rPr>
              <a:t>How a </a:t>
            </a:r>
            <a:r>
              <a:rPr lang="en-US" b="1" i="0" dirty="0">
                <a:effectLst/>
                <a:highlight>
                  <a:srgbClr val="000080"/>
                </a:highlight>
                <a:latin typeface="Graphik LC Web"/>
              </a:rPr>
              <a:t> Proxy Server work?</a:t>
            </a:r>
            <a:endParaRPr lang="en-US" dirty="0"/>
          </a:p>
        </p:txBody>
      </p:sp>
    </p:spTree>
    <p:extLst>
      <p:ext uri="{BB962C8B-B14F-4D97-AF65-F5344CB8AC3E}">
        <p14:creationId xmlns:p14="http://schemas.microsoft.com/office/powerpoint/2010/main" val="2759767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8E6C-59E4-4403-9E26-D1DB6786CBE4}"/>
              </a:ext>
            </a:extLst>
          </p:cNvPr>
          <p:cNvSpPr>
            <a:spLocks noGrp="1"/>
          </p:cNvSpPr>
          <p:nvPr>
            <p:ph type="title"/>
          </p:nvPr>
        </p:nvSpPr>
        <p:spPr/>
        <p:txBody>
          <a:bodyPr/>
          <a:lstStyle/>
          <a:p>
            <a:r>
              <a:rPr lang="en-US" b="1" i="0" dirty="0">
                <a:effectLst/>
                <a:highlight>
                  <a:srgbClr val="000080"/>
                </a:highlight>
                <a:latin typeface="AvenirNext"/>
              </a:rPr>
              <a:t>Client-Server Definition</a:t>
            </a:r>
            <a:br>
              <a:rPr lang="en-US" b="0" i="0" dirty="0">
                <a:solidFill>
                  <a:srgbClr val="00AEEF"/>
                </a:solidFill>
                <a:effectLst/>
                <a:latin typeface="AvenirNext"/>
              </a:rPr>
            </a:br>
            <a:endParaRPr lang="en-US" dirty="0"/>
          </a:p>
        </p:txBody>
      </p:sp>
      <p:sp>
        <p:nvSpPr>
          <p:cNvPr id="3" name="Content Placeholder 2">
            <a:extLst>
              <a:ext uri="{FF2B5EF4-FFF2-40B4-BE49-F238E27FC236}">
                <a16:creationId xmlns:a16="http://schemas.microsoft.com/office/drawing/2014/main" id="{DBB17099-AC62-4D88-9CC2-1FD8A0DD217A}"/>
              </a:ext>
            </a:extLst>
          </p:cNvPr>
          <p:cNvSpPr>
            <a:spLocks noGrp="1"/>
          </p:cNvSpPr>
          <p:nvPr>
            <p:ph idx="1"/>
          </p:nvPr>
        </p:nvSpPr>
        <p:spPr/>
        <p:txBody>
          <a:bodyPr>
            <a:noAutofit/>
          </a:bodyPr>
          <a:lstStyle/>
          <a:p>
            <a:r>
              <a:rPr lang="en-US" sz="2400" dirty="0"/>
              <a:t>The term ‘Client-Server’ refers to the Network Architecture. where one or more computers are connected a server</a:t>
            </a:r>
          </a:p>
          <a:p>
            <a:pPr marL="0" indent="0">
              <a:buNone/>
            </a:pPr>
            <a:endParaRPr lang="en-US" sz="2800" b="0" i="0" dirty="0">
              <a:effectLst/>
              <a:latin typeface="Times New Roman" panose="02020603050405020304" pitchFamily="18" charset="0"/>
              <a:cs typeface="Times New Roman" panose="02020603050405020304" pitchFamily="18" charset="0"/>
            </a:endParaRPr>
          </a:p>
          <a:p>
            <a:pPr marL="0" indent="0">
              <a:buNone/>
            </a:pPr>
            <a:endParaRPr lang="en-US" sz="2800" b="0" i="0" dirty="0">
              <a:effectLst/>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9F865C70-4317-4766-8013-D5592166F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938" y="4286250"/>
            <a:ext cx="5005062" cy="2571750"/>
          </a:xfrm>
          <a:prstGeom prst="rect">
            <a:avLst/>
          </a:prstGeom>
        </p:spPr>
      </p:pic>
    </p:spTree>
    <p:extLst>
      <p:ext uri="{BB962C8B-B14F-4D97-AF65-F5344CB8AC3E}">
        <p14:creationId xmlns:p14="http://schemas.microsoft.com/office/powerpoint/2010/main" val="1018941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EBD5-7AED-456E-9A33-6A81557DE526}"/>
              </a:ext>
            </a:extLst>
          </p:cNvPr>
          <p:cNvSpPr>
            <a:spLocks noGrp="1"/>
          </p:cNvSpPr>
          <p:nvPr>
            <p:ph type="title" idx="4294967295"/>
          </p:nvPr>
        </p:nvSpPr>
        <p:spPr>
          <a:xfrm>
            <a:off x="0" y="452438"/>
            <a:ext cx="9404350" cy="1400175"/>
          </a:xfrm>
        </p:spPr>
        <p:txBody>
          <a:bodyPr/>
          <a:lstStyle/>
          <a:p>
            <a:r>
              <a:rPr lang="en-US" b="1" i="0" dirty="0">
                <a:solidFill>
                  <a:schemeClr val="tx1"/>
                </a:solidFill>
                <a:effectLst/>
                <a:highlight>
                  <a:srgbClr val="000080"/>
                </a:highlight>
                <a:latin typeface="Times New Roman" panose="02020603050405020304" pitchFamily="18" charset="0"/>
                <a:cs typeface="Times New Roman" panose="02020603050405020304" pitchFamily="18" charset="0"/>
              </a:rPr>
              <a:t>   How the Client-Server Model works ?</a:t>
            </a:r>
            <a:endParaRPr lang="en-US" b="1" dirty="0">
              <a:solidFill>
                <a:schemeClr val="tx1"/>
              </a:solidFill>
              <a:highlight>
                <a:srgbClr val="000080"/>
              </a:highligh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A5A99A5-8088-4162-8329-9282527077BA}"/>
              </a:ext>
            </a:extLst>
          </p:cNvPr>
          <p:cNvSpPr txBox="1"/>
          <p:nvPr/>
        </p:nvSpPr>
        <p:spPr>
          <a:xfrm>
            <a:off x="1354666" y="1964267"/>
            <a:ext cx="3547533" cy="3477875"/>
          </a:xfrm>
          <a:prstGeom prst="rect">
            <a:avLst/>
          </a:prstGeom>
          <a:noFill/>
        </p:spPr>
        <p:txBody>
          <a:bodyPr wrap="square">
            <a:spAutoFit/>
          </a:bodyPr>
          <a:lstStyle/>
          <a:p>
            <a:r>
              <a:rPr lang="en-US" sz="2000" b="0" i="0" dirty="0">
                <a:effectLst/>
                <a:latin typeface="Times New Roman" panose="02020603050405020304" pitchFamily="18" charset="0"/>
                <a:cs typeface="Times New Roman" panose="02020603050405020304" pitchFamily="18" charset="0"/>
              </a:rPr>
              <a:t>In the client-server architecture, when the client computer sends a request for data to the server through the internet, the server accepts the requested process and deliver the data packets requested back to the client. Clients do not share any of their resources. Examples of Client-Server Model are Email, World Wide Web, etc</a:t>
            </a:r>
            <a:r>
              <a:rPr lang="en-US" sz="1800" b="0" i="0" dirty="0">
                <a:effectLst/>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10" name="Picture 9" descr="Diagram&#10;&#10;Description automatically generated">
            <a:extLst>
              <a:ext uri="{FF2B5EF4-FFF2-40B4-BE49-F238E27FC236}">
                <a16:creationId xmlns:a16="http://schemas.microsoft.com/office/drawing/2014/main" id="{7B96ED2A-39E7-4038-B9CE-EDB3C4BD2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134" y="2068898"/>
            <a:ext cx="6430799" cy="3546854"/>
          </a:xfrm>
          <a:prstGeom prst="rect">
            <a:avLst/>
          </a:prstGeom>
        </p:spPr>
      </p:pic>
    </p:spTree>
    <p:extLst>
      <p:ext uri="{BB962C8B-B14F-4D97-AF65-F5344CB8AC3E}">
        <p14:creationId xmlns:p14="http://schemas.microsoft.com/office/powerpoint/2010/main" val="359487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1DB3-1B84-4BAF-8064-AD058E796C59}"/>
              </a:ext>
            </a:extLst>
          </p:cNvPr>
          <p:cNvSpPr>
            <a:spLocks noGrp="1"/>
          </p:cNvSpPr>
          <p:nvPr>
            <p:ph type="title"/>
          </p:nvPr>
        </p:nvSpPr>
        <p:spPr>
          <a:xfrm>
            <a:off x="648930" y="629266"/>
            <a:ext cx="9252154" cy="1223983"/>
          </a:xfrm>
        </p:spPr>
        <p:txBody>
          <a:bodyPr>
            <a:normAutofit/>
          </a:bodyPr>
          <a:lstStyle/>
          <a:p>
            <a:r>
              <a:rPr lang="en-US" dirty="0">
                <a:highlight>
                  <a:srgbClr val="800080"/>
                </a:highlight>
              </a:rPr>
              <a:t>Wireless Networks</a:t>
            </a:r>
          </a:p>
        </p:txBody>
      </p:sp>
      <p:sp>
        <p:nvSpPr>
          <p:cNvPr id="3" name="Content Placeholder 2">
            <a:extLst>
              <a:ext uri="{FF2B5EF4-FFF2-40B4-BE49-F238E27FC236}">
                <a16:creationId xmlns:a16="http://schemas.microsoft.com/office/drawing/2014/main" id="{294ABC85-FA9D-4264-B358-3B65D05B78D6}"/>
              </a:ext>
            </a:extLst>
          </p:cNvPr>
          <p:cNvSpPr>
            <a:spLocks noGrp="1"/>
          </p:cNvSpPr>
          <p:nvPr>
            <p:ph sz="quarter" idx="13"/>
          </p:nvPr>
        </p:nvSpPr>
        <p:spPr>
          <a:xfrm>
            <a:off x="648930" y="2032549"/>
            <a:ext cx="5803129" cy="4196185"/>
          </a:xfrm>
        </p:spPr>
        <p:txBody>
          <a:bodyPr>
            <a:normAutofit/>
          </a:bodyPr>
          <a:lstStyle/>
          <a:p>
            <a:pPr>
              <a:buFont typeface="Wingdings" panose="05000000000000000000" pitchFamily="2" charset="2"/>
              <a:buChar char="v"/>
            </a:pPr>
            <a:r>
              <a:rPr lang="en-US" dirty="0"/>
              <a:t>The term wireless refers to the communication of information over a distance,</a:t>
            </a:r>
          </a:p>
          <a:p>
            <a:pPr>
              <a:buFont typeface="Wingdings" panose="05000000000000000000" pitchFamily="2" charset="2"/>
              <a:buChar char="v"/>
            </a:pPr>
            <a:r>
              <a:rPr lang="en-US" dirty="0"/>
              <a:t>without requiring wires, cables or electrical conductors. </a:t>
            </a:r>
          </a:p>
          <a:p>
            <a:pPr>
              <a:buFont typeface="Wingdings" panose="05000000000000000000" pitchFamily="2" charset="2"/>
              <a:buChar char="v"/>
            </a:pPr>
            <a:r>
              <a:rPr lang="en-US" dirty="0"/>
              <a:t>Information is transmitted through air , without requiring any cables by using </a:t>
            </a:r>
          </a:p>
          <a:p>
            <a:pPr>
              <a:buFont typeface="Wingdings" panose="05000000000000000000" pitchFamily="2" charset="2"/>
              <a:buChar char="v"/>
            </a:pPr>
            <a:r>
              <a:rPr lang="en-US" dirty="0"/>
              <a:t>Electro magnetic waves like radio frequencies, infrared, satellite </a:t>
            </a:r>
            <a:r>
              <a:rPr lang="en-US" dirty="0" err="1"/>
              <a:t>etc</a:t>
            </a:r>
            <a:endParaRPr lang="en-US" dirty="0"/>
          </a:p>
        </p:txBody>
      </p:sp>
      <p:pic>
        <p:nvPicPr>
          <p:cNvPr id="6" name="Picture 5" descr="A picture containing cable, connector&#10;&#10;Description automatically generated">
            <a:extLst>
              <a:ext uri="{FF2B5EF4-FFF2-40B4-BE49-F238E27FC236}">
                <a16:creationId xmlns:a16="http://schemas.microsoft.com/office/drawing/2014/main" id="{0DF1E0A5-20FB-4130-A94E-6520194816EB}"/>
              </a:ext>
            </a:extLst>
          </p:cNvPr>
          <p:cNvPicPr>
            <a:picLocks noChangeAspect="1"/>
          </p:cNvPicPr>
          <p:nvPr/>
        </p:nvPicPr>
        <p:blipFill rotWithShape="1">
          <a:blip r:embed="rId3">
            <a:extLst>
              <a:ext uri="{28A0092B-C50C-407E-A947-70E740481C1C}">
                <a14:useLocalDpi xmlns:a14="http://schemas.microsoft.com/office/drawing/2010/main" val="0"/>
              </a:ext>
            </a:extLst>
          </a:blip>
          <a:srcRect l="8165" r="28758"/>
          <a:stretch/>
        </p:blipFill>
        <p:spPr>
          <a:xfrm>
            <a:off x="7628761" y="1765774"/>
            <a:ext cx="3991900"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523997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375" y="417899"/>
            <a:ext cx="10396882" cy="1151965"/>
          </a:xfrm>
        </p:spPr>
        <p:txBody>
          <a:bodyPr/>
          <a:lstStyle/>
          <a:p>
            <a:r>
              <a:rPr lang="en-US" dirty="0">
                <a:highlight>
                  <a:srgbClr val="800080"/>
                </a:highlight>
              </a:rPr>
              <a:t>FACTORS THAT AFFECT THE SYSTEM </a:t>
            </a:r>
          </a:p>
        </p:txBody>
      </p:sp>
      <p:sp>
        <p:nvSpPr>
          <p:cNvPr id="3" name="Content Placeholder 2"/>
          <p:cNvSpPr>
            <a:spLocks noGrp="1"/>
          </p:cNvSpPr>
          <p:nvPr>
            <p:ph sz="quarter" idx="13"/>
          </p:nvPr>
        </p:nvSpPr>
        <p:spPr>
          <a:xfrm>
            <a:off x="741144" y="1687132"/>
            <a:ext cx="7025213" cy="4886923"/>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Server bandwidth</a:t>
            </a:r>
          </a:p>
          <a:p>
            <a:pPr marL="0" indent="0">
              <a:buNone/>
            </a:pPr>
            <a:r>
              <a:rPr lang="en-US" sz="1800" dirty="0">
                <a:latin typeface="Times New Roman" panose="02020603050405020304" pitchFamily="18" charset="0"/>
                <a:cs typeface="Times New Roman" panose="02020603050405020304" pitchFamily="18" charset="0"/>
              </a:rPr>
              <a:t>                      -Adequate bandwidth of the network to  </a:t>
            </a:r>
          </a:p>
          <a:p>
            <a:pPr marL="0" indent="0">
              <a:buNone/>
            </a:pPr>
            <a:r>
              <a:rPr lang="en-US" sz="1800" dirty="0">
                <a:latin typeface="Times New Roman" panose="02020603050405020304" pitchFamily="18" charset="0"/>
                <a:cs typeface="Times New Roman" panose="02020603050405020304" pitchFamily="18" charset="0"/>
              </a:rPr>
              <a:t>                       support media streams </a:t>
            </a:r>
          </a:p>
          <a:p>
            <a:pPr marL="0" indent="0">
              <a:buNone/>
            </a:pP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Cache space</a:t>
            </a:r>
          </a:p>
          <a:p>
            <a:pPr marL="0" indent="0">
              <a:buNone/>
            </a:pPr>
            <a:r>
              <a:rPr lang="en-US" sz="1800" dirty="0">
                <a:latin typeface="Times New Roman" panose="02020603050405020304" pitchFamily="18" charset="0"/>
                <a:cs typeface="Times New Roman" panose="02020603050405020304" pitchFamily="18" charset="0"/>
              </a:rPr>
              <a:t>                           - Sufficient cache space needed for the fast delivery </a:t>
            </a:r>
          </a:p>
          <a:p>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Number of copies</a:t>
            </a:r>
          </a:p>
          <a:p>
            <a:pPr marL="0" indent="0">
              <a:buNone/>
            </a:pPr>
            <a:r>
              <a:rPr lang="en-US" sz="1800" dirty="0">
                <a:latin typeface="Times New Roman" panose="02020603050405020304" pitchFamily="18" charset="0"/>
                <a:cs typeface="Times New Roman" panose="02020603050405020304" pitchFamily="18" charset="0"/>
              </a:rPr>
              <a:t>                            -Adequate number of copies of movies at the multimedia</a:t>
            </a:r>
          </a:p>
          <a:p>
            <a:pPr marL="0" indent="0">
              <a:buNone/>
            </a:pPr>
            <a:r>
              <a:rPr lang="en-US" sz="1800" dirty="0">
                <a:latin typeface="Times New Roman" panose="02020603050405020304" pitchFamily="18" charset="0"/>
                <a:cs typeface="Times New Roman" panose="02020603050405020304" pitchFamily="18" charset="0"/>
              </a:rPr>
              <a:t>                            databases (MMDs) </a:t>
            </a:r>
          </a:p>
          <a:p>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The number of clients</a:t>
            </a:r>
          </a:p>
          <a:p>
            <a:pPr marL="0" indent="0">
              <a:buNone/>
            </a:pPr>
            <a:r>
              <a:rPr lang="en-US" sz="1800" dirty="0">
                <a:latin typeface="Times New Roman" panose="02020603050405020304" pitchFamily="18" charset="0"/>
                <a:cs typeface="Times New Roman" panose="02020603050405020304" pitchFamily="18" charset="0"/>
              </a:rPr>
              <a:t>                          - Increasing number of clients increase the server </a:t>
            </a:r>
          </a:p>
          <a:p>
            <a:pPr marL="0" indent="0">
              <a:buNone/>
            </a:pPr>
            <a:r>
              <a:rPr lang="en-US" sz="1800" dirty="0">
                <a:latin typeface="Times New Roman" panose="02020603050405020304" pitchFamily="18" charset="0"/>
                <a:cs typeface="Times New Roman" panose="02020603050405020304" pitchFamily="18" charset="0"/>
              </a:rPr>
              <a:t>                            work -load</a:t>
            </a:r>
            <a:br>
              <a:rPr lang="en-US" sz="1600" dirty="0"/>
            </a:b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512" y="1403220"/>
            <a:ext cx="2774590" cy="14576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557" y="3161432"/>
            <a:ext cx="2746545" cy="1942697"/>
          </a:xfrm>
          <a:prstGeom prst="rect">
            <a:avLst/>
          </a:prstGeom>
        </p:spPr>
      </p:pic>
    </p:spTree>
    <p:extLst>
      <p:ext uri="{BB962C8B-B14F-4D97-AF65-F5344CB8AC3E}">
        <p14:creationId xmlns:p14="http://schemas.microsoft.com/office/powerpoint/2010/main" val="125369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arn(inVertical)">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down)">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circle(in)">
                                      <p:cBhvr>
                                        <p:cTn id="45" dur="2000"/>
                                        <p:tgtEl>
                                          <p:spTgt spid="3">
                                            <p:txEl>
                                              <p:pRg st="9" end="9"/>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circle(in)">
                                      <p:cBhvr>
                                        <p:cTn id="48" dur="2000"/>
                                        <p:tgtEl>
                                          <p:spTgt spid="3">
                                            <p:txEl>
                                              <p:pRg st="10" end="10"/>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circle(in)">
                                      <p:cBhvr>
                                        <p:cTn id="51" dur="2000"/>
                                        <p:tgtEl>
                                          <p:spTgt spid="3">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3B88195-8D9E-4359-A86C-9456C469F7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4" name="Picture 13">
            <a:extLst>
              <a:ext uri="{FF2B5EF4-FFF2-40B4-BE49-F238E27FC236}">
                <a16:creationId xmlns:a16="http://schemas.microsoft.com/office/drawing/2014/main" id="{03EC48BD-A960-4717-BC76-7E4C982250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7A00717A-7D3C-456B-A779-9D0638878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EEB0E133-CF2F-4AD3-ACA6-03E91BB603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6CD94893-A2D1-401B-A469-D34E425DCE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2" name="Rectangle 21">
            <a:extLst>
              <a:ext uri="{FF2B5EF4-FFF2-40B4-BE49-F238E27FC236}">
                <a16:creationId xmlns:a16="http://schemas.microsoft.com/office/drawing/2014/main" id="{546E6246-28E6-4A2D-B924-24539B8C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FE40F8-35B1-4DB1-A562-521E5A4F2688}"/>
              </a:ext>
            </a:extLst>
          </p:cNvPr>
          <p:cNvSpPr txBox="1"/>
          <p:nvPr/>
        </p:nvSpPr>
        <p:spPr>
          <a:xfrm>
            <a:off x="653143" y="1500146"/>
            <a:ext cx="3522879" cy="4470821"/>
          </a:xfrm>
          <a:prstGeom prst="rect">
            <a:avLst/>
          </a:prstGeom>
        </p:spPr>
        <p:txBody>
          <a:bodyPr vert="horz" lIns="91440" tIns="45720" rIns="91440" bIns="45720" rtlCol="0" anchor="t">
            <a:normAutofit/>
          </a:bodyPr>
          <a:lstStyle/>
          <a:p>
            <a:pPr algn="r">
              <a:spcBef>
                <a:spcPct val="0"/>
              </a:spcBef>
              <a:spcAft>
                <a:spcPts val="600"/>
              </a:spcAft>
            </a:pPr>
            <a:r>
              <a:rPr lang="en-US" sz="3900" dirty="0">
                <a:highlight>
                  <a:srgbClr val="000080"/>
                </a:highlight>
                <a:latin typeface="+mj-lt"/>
                <a:ea typeface="+mj-ea"/>
                <a:cs typeface="+mj-cs"/>
              </a:rPr>
              <a:t>APPROACHES</a:t>
            </a:r>
          </a:p>
          <a:p>
            <a:pPr algn="r">
              <a:spcBef>
                <a:spcPct val="0"/>
              </a:spcBef>
              <a:spcAft>
                <a:spcPts val="600"/>
              </a:spcAft>
            </a:pPr>
            <a:endParaRPr lang="en-US" sz="3900" dirty="0">
              <a:highlight>
                <a:srgbClr val="000080"/>
              </a:highlight>
              <a:latin typeface="+mj-lt"/>
              <a:ea typeface="+mj-ea"/>
              <a:cs typeface="+mj-cs"/>
            </a:endParaRPr>
          </a:p>
          <a:p>
            <a:pPr algn="r">
              <a:spcBef>
                <a:spcPct val="0"/>
              </a:spcBef>
              <a:spcAft>
                <a:spcPts val="600"/>
              </a:spcAft>
            </a:pPr>
            <a:endParaRPr lang="en-US" sz="3900" dirty="0">
              <a:highlight>
                <a:srgbClr val="000080"/>
              </a:highlight>
              <a:latin typeface="+mj-lt"/>
              <a:ea typeface="+mj-ea"/>
              <a:cs typeface="+mj-cs"/>
            </a:endParaRPr>
          </a:p>
          <a:p>
            <a:pPr algn="r">
              <a:spcBef>
                <a:spcPct val="0"/>
              </a:spcBef>
              <a:spcAft>
                <a:spcPts val="600"/>
              </a:spcAft>
            </a:pPr>
            <a:endParaRPr lang="en-US" sz="3900" dirty="0">
              <a:highlight>
                <a:srgbClr val="000080"/>
              </a:highlight>
              <a:latin typeface="+mj-lt"/>
              <a:ea typeface="+mj-ea"/>
              <a:cs typeface="+mj-cs"/>
            </a:endParaRPr>
          </a:p>
          <a:p>
            <a:pPr algn="r">
              <a:spcBef>
                <a:spcPct val="0"/>
              </a:spcBef>
              <a:spcAft>
                <a:spcPts val="600"/>
              </a:spcAft>
            </a:pPr>
            <a:endParaRPr lang="en-US" sz="3900" dirty="0">
              <a:highlight>
                <a:srgbClr val="000080"/>
              </a:highlight>
              <a:latin typeface="+mj-lt"/>
              <a:ea typeface="+mj-ea"/>
              <a:cs typeface="+mj-cs"/>
            </a:endParaRPr>
          </a:p>
          <a:p>
            <a:pPr algn="r">
              <a:spcBef>
                <a:spcPct val="0"/>
              </a:spcBef>
              <a:spcAft>
                <a:spcPts val="600"/>
              </a:spcAft>
            </a:pPr>
            <a:r>
              <a:rPr lang="en-US" sz="3900" dirty="0">
                <a:highlight>
                  <a:srgbClr val="000080"/>
                </a:highlight>
                <a:latin typeface="+mj-lt"/>
                <a:ea typeface="+mj-ea"/>
                <a:cs typeface="+mj-cs"/>
              </a:rPr>
              <a:t> </a:t>
            </a:r>
          </a:p>
        </p:txBody>
      </p:sp>
      <p:sp>
        <p:nvSpPr>
          <p:cNvPr id="26" name="Rectangle 25">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F6085C31-180E-4245-AEA5-884F10DE21FA}"/>
              </a:ext>
            </a:extLst>
          </p:cNvPr>
          <p:cNvSpPr txBox="1"/>
          <p:nvPr/>
        </p:nvSpPr>
        <p:spPr>
          <a:xfrm>
            <a:off x="4829164" y="1645920"/>
            <a:ext cx="6294448" cy="4470821"/>
          </a:xfrm>
          <a:prstGeom prst="rect">
            <a:avLst/>
          </a:prstGeom>
        </p:spPr>
        <p:txBody>
          <a:bodyPr vert="horz" lIns="91440" tIns="45720" rIns="91440" bIns="45720" rtlCol="0">
            <a:normAutofit lnSpcReduction="10000"/>
          </a:bodyPr>
          <a:lstStyle/>
          <a:p>
            <a:pPr marL="342900" indent="-342900">
              <a:spcBef>
                <a:spcPts val="1000"/>
              </a:spcBef>
              <a:buClr>
                <a:schemeClr val="accent1">
                  <a:lumMod val="60000"/>
                  <a:lumOff val="40000"/>
                </a:schemeClr>
              </a:buClr>
              <a:buSzPct val="80000"/>
              <a:buFont typeface="Wingdings 3" charset="2"/>
              <a:buChar char=""/>
            </a:pPr>
            <a:r>
              <a:rPr lang="en-US" sz="2400" dirty="0">
                <a:latin typeface="Times New Roman" panose="02020603050405020304" pitchFamily="18" charset="0"/>
                <a:ea typeface="+mj-ea"/>
                <a:cs typeface="Times New Roman" panose="02020603050405020304" pitchFamily="18" charset="0"/>
              </a:rPr>
              <a:t>Proxy-based approach</a:t>
            </a:r>
          </a:p>
          <a:p>
            <a:pPr marL="342900" indent="-342900">
              <a:spcBef>
                <a:spcPts val="1000"/>
              </a:spcBef>
              <a:buClr>
                <a:schemeClr val="accent1">
                  <a:lumMod val="60000"/>
                  <a:lumOff val="40000"/>
                </a:schemeClr>
              </a:buClr>
              <a:buSzPct val="80000"/>
              <a:buFont typeface="Wingdings 3" charset="2"/>
              <a:buChar char=""/>
            </a:pPr>
            <a:endParaRPr lang="en-US" sz="2400" dirty="0">
              <a:latin typeface="Times New Roman" panose="02020603050405020304" pitchFamily="18" charset="0"/>
              <a:ea typeface="+mj-ea"/>
              <a:cs typeface="Times New Roman" panose="02020603050405020304" pitchFamily="18" charset="0"/>
            </a:endParaRPr>
          </a:p>
          <a:p>
            <a:pPr marL="342900" indent="-342900">
              <a:spcBef>
                <a:spcPts val="1000"/>
              </a:spcBef>
              <a:buClr>
                <a:schemeClr val="accent1">
                  <a:lumMod val="60000"/>
                  <a:lumOff val="40000"/>
                </a:schemeClr>
              </a:buClr>
              <a:buSzPct val="80000"/>
              <a:buFont typeface="Wingdings 3" charset="2"/>
              <a:buChar char=""/>
            </a:pPr>
            <a:r>
              <a:rPr lang="en-US" sz="2400" dirty="0">
                <a:latin typeface="Times New Roman" panose="02020603050405020304" pitchFamily="18" charset="0"/>
                <a:ea typeface="+mj-ea"/>
                <a:cs typeface="Times New Roman" panose="02020603050405020304" pitchFamily="18" charset="0"/>
              </a:rPr>
              <a:t>Parallel or clustered server's approach </a:t>
            </a:r>
          </a:p>
          <a:p>
            <a:pPr>
              <a:spcBef>
                <a:spcPts val="1000"/>
              </a:spcBef>
              <a:buClr>
                <a:schemeClr val="accent1">
                  <a:lumMod val="60000"/>
                  <a:lumOff val="40000"/>
                </a:schemeClr>
              </a:buClr>
              <a:buSzPct val="80000"/>
            </a:pPr>
            <a:endParaRPr lang="en-US" sz="2400" dirty="0">
              <a:latin typeface="Times New Roman" panose="02020603050405020304" pitchFamily="18" charset="0"/>
              <a:ea typeface="+mj-ea"/>
              <a:cs typeface="Times New Roman" panose="02020603050405020304" pitchFamily="18" charset="0"/>
            </a:endParaRPr>
          </a:p>
          <a:p>
            <a:pPr marL="342900" indent="-342900">
              <a:spcBef>
                <a:spcPts val="1000"/>
              </a:spcBef>
              <a:buClr>
                <a:schemeClr val="accent1">
                  <a:lumMod val="60000"/>
                  <a:lumOff val="40000"/>
                </a:schemeClr>
              </a:buClr>
              <a:buSzPct val="80000"/>
              <a:buFont typeface="Wingdings" panose="05000000000000000000" pitchFamily="2" charset="2"/>
              <a:buChar char="ü"/>
            </a:pPr>
            <a:r>
              <a:rPr lang="en-US" sz="2400" dirty="0">
                <a:latin typeface="Times New Roman" panose="02020603050405020304" pitchFamily="18" charset="0"/>
                <a:ea typeface="+mj-ea"/>
                <a:cs typeface="Times New Roman" panose="02020603050405020304" pitchFamily="18" charset="0"/>
              </a:rPr>
              <a:t>Varies depending on clip duration, number </a:t>
            </a:r>
          </a:p>
          <a:p>
            <a:pPr>
              <a:spcBef>
                <a:spcPts val="1000"/>
              </a:spcBef>
              <a:buClr>
                <a:schemeClr val="accent1">
                  <a:lumMod val="60000"/>
                  <a:lumOff val="40000"/>
                </a:schemeClr>
              </a:buClr>
              <a:buSzPct val="80000"/>
            </a:pPr>
            <a:r>
              <a:rPr lang="en-US" sz="2400" dirty="0">
                <a:latin typeface="Times New Roman" panose="02020603050405020304" pitchFamily="18" charset="0"/>
                <a:ea typeface="+mj-ea"/>
                <a:cs typeface="Times New Roman" panose="02020603050405020304" pitchFamily="18" charset="0"/>
              </a:rPr>
              <a:t>     of clients, bandwidth available, </a:t>
            </a:r>
            <a:r>
              <a:rPr lang="en-US" sz="2400" dirty="0" err="1">
                <a:latin typeface="Times New Roman" panose="02020603050405020304" pitchFamily="18" charset="0"/>
                <a:ea typeface="+mj-ea"/>
                <a:cs typeface="Times New Roman" panose="02020603050405020304" pitchFamily="18" charset="0"/>
              </a:rPr>
              <a:t>etc</a:t>
            </a:r>
            <a:endParaRPr lang="en-US" sz="2400" dirty="0">
              <a:latin typeface="Times New Roman" panose="02020603050405020304" pitchFamily="18" charset="0"/>
              <a:ea typeface="+mj-ea"/>
              <a:cs typeface="Times New Roman" panose="02020603050405020304" pitchFamily="18" charset="0"/>
            </a:endParaRPr>
          </a:p>
          <a:p>
            <a:pPr>
              <a:spcBef>
                <a:spcPts val="1000"/>
              </a:spcBef>
              <a:buClr>
                <a:schemeClr val="accent1">
                  <a:lumMod val="60000"/>
                  <a:lumOff val="40000"/>
                </a:schemeClr>
              </a:buClr>
              <a:buSzPct val="80000"/>
              <a:buFont typeface="Wingdings 3" charset="2"/>
              <a:buChar char=""/>
            </a:pPr>
            <a:endParaRPr lang="en-US" sz="2400" dirty="0">
              <a:latin typeface="Times New Roman" panose="02020603050405020304" pitchFamily="18" charset="0"/>
              <a:ea typeface="+mj-ea"/>
              <a:cs typeface="Times New Roman" panose="02020603050405020304" pitchFamily="18" charset="0"/>
            </a:endParaRPr>
          </a:p>
          <a:p>
            <a:pPr marL="342900" indent="-342900">
              <a:spcBef>
                <a:spcPts val="1000"/>
              </a:spcBef>
              <a:buClr>
                <a:schemeClr val="accent1">
                  <a:lumMod val="60000"/>
                  <a:lumOff val="40000"/>
                </a:schemeClr>
              </a:buClr>
              <a:buSzPct val="80000"/>
              <a:buFont typeface="Wingdings 3" charset="2"/>
              <a:buChar char=""/>
            </a:pPr>
            <a:r>
              <a:rPr lang="en-US" sz="2400" dirty="0">
                <a:latin typeface="Times New Roman" panose="02020603050405020304" pitchFamily="18" charset="0"/>
                <a:ea typeface="+mj-ea"/>
                <a:cs typeface="Times New Roman" panose="02020603050405020304" pitchFamily="18" charset="0"/>
              </a:rPr>
              <a:t>Caching- Caching allows nodes to quickly fetch the required documents without incurring the need to contact the original host</a:t>
            </a: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p:txBody>
      </p:sp>
    </p:spTree>
    <p:extLst>
      <p:ext uri="{BB962C8B-B14F-4D97-AF65-F5344CB8AC3E}">
        <p14:creationId xmlns:p14="http://schemas.microsoft.com/office/powerpoint/2010/main" val="19997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E32CE1-D113-412E-9933-113646E2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0" name="Picture 9">
            <a:extLst>
              <a:ext uri="{FF2B5EF4-FFF2-40B4-BE49-F238E27FC236}">
                <a16:creationId xmlns:a16="http://schemas.microsoft.com/office/drawing/2014/main" id="{117B7C8B-175B-4009-808B-9F66FD108A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FE5ECD52-6A23-4FF4-8C32-7B5DE9973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5C3F2B96-5F34-41C9-8E37-A9CD279A42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A4E02BF-4F0E-44E2-A489-075900B78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8" name="Rectangle 17">
            <a:extLst>
              <a:ext uri="{FF2B5EF4-FFF2-40B4-BE49-F238E27FC236}">
                <a16:creationId xmlns:a16="http://schemas.microsoft.com/office/drawing/2014/main" id="{45624C63-3CCA-4EA6-B822-6E710A82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lm reel and slate">
            <a:extLst>
              <a:ext uri="{FF2B5EF4-FFF2-40B4-BE49-F238E27FC236}">
                <a16:creationId xmlns:a16="http://schemas.microsoft.com/office/drawing/2014/main" id="{290E7C0F-A84D-4C81-BEFF-8BE78E769B08}"/>
              </a:ext>
            </a:extLst>
          </p:cNvPr>
          <p:cNvPicPr>
            <a:picLocks noChangeAspect="1"/>
          </p:cNvPicPr>
          <p:nvPr/>
        </p:nvPicPr>
        <p:blipFill rotWithShape="1">
          <a:blip r:embed="rId6">
            <a:alphaModFix amt="40000"/>
          </a:blip>
          <a:srcRect t="15730"/>
          <a:stretch/>
        </p:blipFill>
        <p:spPr>
          <a:xfrm>
            <a:off x="20" y="0"/>
            <a:ext cx="12191980" cy="6769873"/>
          </a:xfrm>
          <a:prstGeom prst="rect">
            <a:avLst/>
          </a:prstGeom>
        </p:spPr>
      </p:pic>
      <p:sp>
        <p:nvSpPr>
          <p:cNvPr id="2" name="Title 1">
            <a:extLst>
              <a:ext uri="{FF2B5EF4-FFF2-40B4-BE49-F238E27FC236}">
                <a16:creationId xmlns:a16="http://schemas.microsoft.com/office/drawing/2014/main" id="{B6ADB3DA-0CE6-4326-8183-298021A2A72B}"/>
              </a:ext>
            </a:extLst>
          </p:cNvPr>
          <p:cNvSpPr>
            <a:spLocks noGrp="1"/>
          </p:cNvSpPr>
          <p:nvPr>
            <p:ph type="title"/>
          </p:nvPr>
        </p:nvSpPr>
        <p:spPr>
          <a:xfrm>
            <a:off x="1154955" y="1447800"/>
            <a:ext cx="8825658" cy="3329581"/>
          </a:xfrm>
        </p:spPr>
        <p:txBody>
          <a:bodyPr vert="horz" lIns="91440" tIns="45720" rIns="91440" bIns="45720" rtlCol="0" anchor="b">
            <a:normAutofit fontScale="90000"/>
          </a:bodyPr>
          <a:lstStyle/>
          <a:p>
            <a:br>
              <a:rPr lang="en-US" sz="7200" dirty="0">
                <a:solidFill>
                  <a:schemeClr val="tx1"/>
                </a:solidFill>
              </a:rPr>
            </a:br>
            <a:br>
              <a:rPr lang="en-US" sz="7200" dirty="0">
                <a:solidFill>
                  <a:schemeClr val="tx1"/>
                </a:solidFill>
              </a:rPr>
            </a:br>
            <a:r>
              <a:rPr lang="en-US" sz="7200" dirty="0">
                <a:solidFill>
                  <a:schemeClr val="tx1"/>
                </a:solidFill>
              </a:rPr>
              <a:t>Multimedia</a:t>
            </a:r>
            <a:br>
              <a:rPr lang="en-US" sz="7200" dirty="0">
                <a:solidFill>
                  <a:schemeClr val="tx1"/>
                </a:solidFill>
              </a:rPr>
            </a:br>
            <a:br>
              <a:rPr lang="en-US" sz="7200" dirty="0">
                <a:solidFill>
                  <a:schemeClr val="tx1"/>
                </a:solidFill>
              </a:rPr>
            </a:br>
            <a:endParaRPr lang="en-US" sz="7200" dirty="0">
              <a:solidFill>
                <a:schemeClr val="tx1"/>
              </a:solidFill>
            </a:endParaRP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231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1520C4-3D09-463D-89C3-8D956270B761}"/>
              </a:ext>
            </a:extLst>
          </p:cNvPr>
          <p:cNvSpPr>
            <a:spLocks noGrp="1"/>
          </p:cNvSpPr>
          <p:nvPr>
            <p:ph type="title"/>
          </p:nvPr>
        </p:nvSpPr>
        <p:spPr>
          <a:xfrm>
            <a:off x="646111" y="609601"/>
            <a:ext cx="4793473" cy="1675975"/>
          </a:xfrm>
        </p:spPr>
        <p:txBody>
          <a:bodyPr>
            <a:normAutofit/>
          </a:bodyPr>
          <a:lstStyle/>
          <a:p>
            <a:r>
              <a:rPr lang="en-US" dirty="0">
                <a:highlight>
                  <a:srgbClr val="000080"/>
                </a:highlight>
              </a:rPr>
              <a:t>Definition of Multimedia</a:t>
            </a:r>
          </a:p>
        </p:txBody>
      </p:sp>
      <p:pic>
        <p:nvPicPr>
          <p:cNvPr id="7" name="Picture 6" descr="Whiteboard&#10;&#10;Description automatically generated with medium confidence">
            <a:extLst>
              <a:ext uri="{FF2B5EF4-FFF2-40B4-BE49-F238E27FC236}">
                <a16:creationId xmlns:a16="http://schemas.microsoft.com/office/drawing/2014/main" id="{FB55A666-F3F7-4ABD-8B43-8E7D61CD3A4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47000"/>
                    </a14:imgEffect>
                  </a14:imgLayer>
                </a14:imgProps>
              </a:ext>
              <a:ext uri="{28A0092B-C50C-407E-A947-70E740481C1C}">
                <a14:useLocalDpi xmlns:a14="http://schemas.microsoft.com/office/drawing/2010/main" val="0"/>
              </a:ext>
            </a:extLst>
          </a:blip>
          <a:srcRect t="8290" r="2" b="15256"/>
          <a:stretch/>
        </p:blipFill>
        <p:spPr>
          <a:xfrm>
            <a:off x="6094412" y="609137"/>
            <a:ext cx="5449888" cy="2766290"/>
          </a:xfrm>
          <a:prstGeom prst="rect">
            <a:avLst/>
          </a:prstGeom>
          <a:effectLst>
            <a:outerShdw blurRad="50800" dist="38100" dir="5400000" algn="t" rotWithShape="0">
              <a:prstClr val="black">
                <a:alpha val="43000"/>
              </a:prstClr>
            </a:outerShdw>
          </a:effectLst>
        </p:spPr>
      </p:pic>
      <p:sp>
        <p:nvSpPr>
          <p:cNvPr id="23" name="Rectangle 22">
            <a:extLst>
              <a:ext uri="{FF2B5EF4-FFF2-40B4-BE49-F238E27FC236}">
                <a16:creationId xmlns:a16="http://schemas.microsoft.com/office/drawing/2014/main" id="{096E4589-8263-441D-A082-88E3259A5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person holding a cell phone&#10;&#10;Description automatically generated with low confidence">
            <a:extLst>
              <a:ext uri="{FF2B5EF4-FFF2-40B4-BE49-F238E27FC236}">
                <a16:creationId xmlns:a16="http://schemas.microsoft.com/office/drawing/2014/main" id="{44ECBA99-C125-487F-BCF1-9F2F4BF0A9F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7708"/>
                    </a14:imgEffect>
                  </a14:imgLayer>
                </a14:imgProps>
              </a:ext>
              <a:ext uri="{28A0092B-C50C-407E-A947-70E740481C1C}">
                <a14:useLocalDpi xmlns:a14="http://schemas.microsoft.com/office/drawing/2010/main" val="0"/>
              </a:ext>
            </a:extLst>
          </a:blip>
          <a:srcRect r="2" b="7292"/>
          <a:stretch/>
        </p:blipFill>
        <p:spPr>
          <a:xfrm>
            <a:off x="6094412" y="3482108"/>
            <a:ext cx="5449888" cy="2766290"/>
          </a:xfrm>
          <a:prstGeom prst="rect">
            <a:avLst/>
          </a:prstGeom>
          <a:effectLst>
            <a:outerShdw blurRad="50800" dist="38100" dir="5400000" algn="t" rotWithShape="0">
              <a:prstClr val="black">
                <a:alpha val="43000"/>
              </a:prstClr>
            </a:outerShdw>
          </a:effectLst>
        </p:spPr>
      </p:pic>
      <p:graphicFrame>
        <p:nvGraphicFramePr>
          <p:cNvPr id="8" name="Content Placeholder 6">
            <a:extLst>
              <a:ext uri="{FF2B5EF4-FFF2-40B4-BE49-F238E27FC236}">
                <a16:creationId xmlns:a16="http://schemas.microsoft.com/office/drawing/2014/main" id="{1DE64398-F318-4A84-87E4-B2AED04CD0DD}"/>
              </a:ext>
            </a:extLst>
          </p:cNvPr>
          <p:cNvGraphicFramePr>
            <a:graphicFrameLocks/>
          </p:cNvGraphicFramePr>
          <p:nvPr>
            <p:extLst>
              <p:ext uri="{D42A27DB-BD31-4B8C-83A1-F6EECF244321}">
                <p14:modId xmlns:p14="http://schemas.microsoft.com/office/powerpoint/2010/main" val="113232848"/>
              </p:ext>
            </p:extLst>
          </p:nvPr>
        </p:nvGraphicFramePr>
        <p:xfrm>
          <a:off x="642175" y="2484544"/>
          <a:ext cx="4799145" cy="37638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24965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85" y="768488"/>
            <a:ext cx="10396882" cy="1151965"/>
          </a:xfrm>
        </p:spPr>
        <p:txBody>
          <a:bodyPr/>
          <a:lstStyle/>
          <a:p>
            <a:r>
              <a:rPr lang="en-US" b="1" dirty="0">
                <a:highlight>
                  <a:srgbClr val="800080"/>
                </a:highlight>
              </a:rPr>
              <a:t> </a:t>
            </a:r>
            <a:r>
              <a:rPr lang="en-US" dirty="0">
                <a:highlight>
                  <a:srgbClr val="800080"/>
                </a:highlight>
              </a:rPr>
              <a:t>Multimedia Application</a:t>
            </a:r>
          </a:p>
        </p:txBody>
      </p:sp>
      <p:sp>
        <p:nvSpPr>
          <p:cNvPr id="7" name="Content Placeholder 6"/>
          <p:cNvSpPr>
            <a:spLocks noGrp="1"/>
          </p:cNvSpPr>
          <p:nvPr>
            <p:ph sz="quarter" idx="13"/>
          </p:nvPr>
        </p:nvSpPr>
        <p:spPr>
          <a:xfrm>
            <a:off x="767080" y="2215500"/>
            <a:ext cx="10394707" cy="3391239"/>
          </a:xfrm>
        </p:spPr>
        <p:txBody>
          <a:bodyPr>
            <a:normAutofit/>
          </a:bodyPr>
          <a:lstStyle/>
          <a:p>
            <a:r>
              <a:rPr lang="en-US" sz="2400" dirty="0"/>
              <a:t>Video conferencing</a:t>
            </a:r>
          </a:p>
          <a:p>
            <a:r>
              <a:rPr lang="en-US" sz="2400" dirty="0"/>
              <a:t>Games </a:t>
            </a:r>
          </a:p>
          <a:p>
            <a:r>
              <a:rPr lang="en-US" sz="2400" dirty="0"/>
              <a:t>Home shopping</a:t>
            </a:r>
          </a:p>
          <a:p>
            <a:r>
              <a:rPr lang="en-US" sz="2400" dirty="0"/>
              <a:t>Virtual reality</a:t>
            </a:r>
          </a:p>
          <a:p>
            <a:r>
              <a:rPr lang="en-US" sz="2400" dirty="0"/>
              <a:t>Digital Video editing</a:t>
            </a:r>
          </a:p>
          <a:p>
            <a:r>
              <a:rPr lang="en-US" sz="2400" dirty="0"/>
              <a:t>Multimedia database system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5166" y="2487763"/>
            <a:ext cx="2649754" cy="22479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399" y="2526421"/>
            <a:ext cx="2521438" cy="2170632"/>
          </a:xfrm>
          <a:prstGeom prst="rect">
            <a:avLst/>
          </a:prstGeom>
        </p:spPr>
      </p:pic>
    </p:spTree>
    <p:extLst>
      <p:ext uri="{BB962C8B-B14F-4D97-AF65-F5344CB8AC3E}">
        <p14:creationId xmlns:p14="http://schemas.microsoft.com/office/powerpoint/2010/main" val="1245144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arn(inVertical)">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barn(inVertical)">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barn(inVertical)">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arn(inVertic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barn(inVertical)">
                                      <p:cBhvr>
                                        <p:cTn id="37" dur="500"/>
                                        <p:tgtEl>
                                          <p:spTgt spid="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ircle(in)">
                                      <p:cBhvr>
                                        <p:cTn id="42" dur="20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67AA5678-AA53-43CD-AD93-40CBDA979232}"/>
              </a:ext>
            </a:extLst>
          </p:cNvPr>
          <p:cNvPicPr>
            <a:picLocks noChangeAspect="1"/>
          </p:cNvPicPr>
          <p:nvPr/>
        </p:nvPicPr>
        <p:blipFill>
          <a:blip r:embed="rId2">
            <a:alphaModFix amt="44000"/>
            <a:extLst>
              <a:ext uri="{BEBA8EAE-BF5A-486C-A8C5-ECC9F3942E4B}">
                <a14:imgProps xmlns:a14="http://schemas.microsoft.com/office/drawing/2010/main">
                  <a14:imgLayer r:embed="rId3">
                    <a14:imgEffect>
                      <a14:colorTemperature colorTemp="8763"/>
                    </a14:imgEffect>
                    <a14:imgEffect>
                      <a14:saturation sat="38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reflection stA="0" endPos="65000" dir="5400000" sy="-100000" algn="bl" rotWithShape="0"/>
          </a:effectLst>
          <a:scene3d>
            <a:camera prst="orthographicFront"/>
            <a:lightRig rig="threePt" dir="t"/>
          </a:scene3d>
          <a:sp3d contourW="12700" prstMaterial="plastic">
            <a:contourClr>
              <a:srgbClr val="00B0F0"/>
            </a:contourClr>
          </a:sp3d>
        </p:spPr>
      </p:pic>
      <p:sp>
        <p:nvSpPr>
          <p:cNvPr id="5" name="Title 4">
            <a:extLst>
              <a:ext uri="{FF2B5EF4-FFF2-40B4-BE49-F238E27FC236}">
                <a16:creationId xmlns:a16="http://schemas.microsoft.com/office/drawing/2014/main" id="{73235028-B5FB-403C-BC15-516ADE93B5C0}"/>
              </a:ext>
            </a:extLst>
          </p:cNvPr>
          <p:cNvSpPr>
            <a:spLocks noGrp="1"/>
          </p:cNvSpPr>
          <p:nvPr>
            <p:ph type="title"/>
          </p:nvPr>
        </p:nvSpPr>
        <p:spPr>
          <a:xfrm>
            <a:off x="1393637" y="528918"/>
            <a:ext cx="9404723" cy="1400530"/>
          </a:xfrm>
        </p:spPr>
        <p:txBody>
          <a:bodyPr/>
          <a:lstStyle/>
          <a:p>
            <a:pPr algn="ctr"/>
            <a:r>
              <a:rPr lang="en-US" sz="4000" dirty="0">
                <a:highlight>
                  <a:srgbClr val="000080"/>
                </a:highlight>
              </a:rPr>
              <a:t>Distributed Multimedia Systems</a:t>
            </a:r>
            <a:endParaRPr lang="en-US" dirty="0">
              <a:highlight>
                <a:srgbClr val="000080"/>
              </a:highlight>
            </a:endParaRPr>
          </a:p>
        </p:txBody>
      </p:sp>
      <p:sp>
        <p:nvSpPr>
          <p:cNvPr id="6" name="Content Placeholder 5">
            <a:extLst>
              <a:ext uri="{FF2B5EF4-FFF2-40B4-BE49-F238E27FC236}">
                <a16:creationId xmlns:a16="http://schemas.microsoft.com/office/drawing/2014/main" id="{23CC4742-01BE-4044-8A5A-B10F3EDFB989}"/>
              </a:ext>
            </a:extLst>
          </p:cNvPr>
          <p:cNvSpPr>
            <a:spLocks noGrp="1"/>
          </p:cNvSpPr>
          <p:nvPr>
            <p:ph idx="1"/>
          </p:nvPr>
        </p:nvSpPr>
        <p:spPr>
          <a:xfrm>
            <a:off x="1622729" y="2209801"/>
            <a:ext cx="8946541" cy="4195481"/>
          </a:xfrm>
        </p:spPr>
        <p:txBody>
          <a:bodyPr>
            <a:scene3d>
              <a:camera prst="orthographicFront"/>
              <a:lightRig rig="threePt" dir="t"/>
            </a:scene3d>
            <a:sp3d extrusionH="57150">
              <a:extrusionClr>
                <a:srgbClr val="00B0F0"/>
              </a:extrusionClr>
            </a:sp3d>
          </a:bodyPr>
          <a:lstStyle/>
          <a:p>
            <a:pPr marL="0" indent="0" algn="ctr">
              <a:buNone/>
            </a:pPr>
            <a:r>
              <a:rPr lang="en-US" sz="2000" dirty="0">
                <a:effectLst>
                  <a:glow rad="63500">
                    <a:schemeClr val="accent1">
                      <a:satMod val="175000"/>
                      <a:alpha val="40000"/>
                    </a:schemeClr>
                  </a:glow>
                  <a:reflection stA="0" endPos="65000" dir="5400000" sy="-100000" algn="bl" rotWithShape="0"/>
                </a:effectLst>
                <a:highlight>
                  <a:srgbClr val="800080"/>
                </a:highlight>
              </a:rPr>
              <a:t>GROUP NO: 08</a:t>
            </a:r>
            <a:endParaRPr lang="en-US" dirty="0">
              <a:effectLst>
                <a:glow rad="63500">
                  <a:schemeClr val="accent1">
                    <a:satMod val="175000"/>
                    <a:alpha val="40000"/>
                  </a:schemeClr>
                </a:glow>
                <a:reflection stA="0" endPos="65000" dir="5400000" sy="-100000" algn="bl" rotWithShape="0"/>
              </a:effectLst>
              <a:highlight>
                <a:srgbClr val="800080"/>
              </a:highlight>
            </a:endParaRPr>
          </a:p>
          <a:p>
            <a:pPr marL="0" indent="0" algn="ctr">
              <a:buNone/>
            </a:pPr>
            <a:r>
              <a:rPr lang="en-US" sz="2000" dirty="0">
                <a:effectLst>
                  <a:glow rad="63500">
                    <a:schemeClr val="accent1">
                      <a:satMod val="175000"/>
                      <a:alpha val="40000"/>
                    </a:schemeClr>
                  </a:glow>
                  <a:reflection stA="0" endPos="65000" dir="5400000" sy="-100000" algn="bl" rotWithShape="0"/>
                </a:effectLst>
                <a:highlight>
                  <a:srgbClr val="800080"/>
                </a:highlight>
              </a:rPr>
              <a:t>MEMBERS:</a:t>
            </a:r>
          </a:p>
          <a:p>
            <a:pPr marL="0" indent="0" algn="ctr">
              <a:buNone/>
            </a:pPr>
            <a:r>
              <a:rPr lang="en-US" sz="2000" dirty="0">
                <a:effectLst>
                  <a:glow rad="63500">
                    <a:schemeClr val="accent1">
                      <a:satMod val="175000"/>
                      <a:alpha val="40000"/>
                    </a:schemeClr>
                  </a:glow>
                  <a:reflection stA="0" endPos="65000" dir="5400000" sy="-100000" algn="bl" rotWithShape="0"/>
                </a:effectLst>
                <a:highlight>
                  <a:srgbClr val="800080"/>
                </a:highlight>
              </a:rPr>
              <a:t> MEHEDI HASAN EMON</a:t>
            </a:r>
            <a:br>
              <a:rPr lang="en-US" sz="2800" dirty="0">
                <a:effectLst>
                  <a:glow rad="63500">
                    <a:schemeClr val="accent1">
                      <a:satMod val="175000"/>
                      <a:alpha val="40000"/>
                    </a:schemeClr>
                  </a:glow>
                  <a:reflection stA="0" endPos="65000" dir="5400000" sy="-100000" algn="bl" rotWithShape="0"/>
                </a:effectLst>
                <a:highlight>
                  <a:srgbClr val="800080"/>
                </a:highlight>
              </a:rPr>
            </a:br>
            <a:r>
              <a:rPr lang="en-US" sz="2000" dirty="0">
                <a:effectLst>
                  <a:glow rad="63500">
                    <a:schemeClr val="accent1">
                      <a:satMod val="175000"/>
                      <a:alpha val="40000"/>
                    </a:schemeClr>
                  </a:glow>
                  <a:reflection stA="0" endPos="65000" dir="5400000" sy="-100000" algn="bl" rotWithShape="0"/>
                </a:effectLst>
                <a:highlight>
                  <a:srgbClr val="800080"/>
                </a:highlight>
              </a:rPr>
              <a:t> </a:t>
            </a:r>
            <a:br>
              <a:rPr lang="en-US" sz="2000" dirty="0">
                <a:effectLst>
                  <a:glow rad="63500">
                    <a:schemeClr val="accent1">
                      <a:satMod val="175000"/>
                      <a:alpha val="40000"/>
                    </a:schemeClr>
                  </a:glow>
                  <a:reflection stA="0" endPos="65000" dir="5400000" sy="-100000" algn="bl" rotWithShape="0"/>
                </a:effectLst>
                <a:highlight>
                  <a:srgbClr val="800080"/>
                </a:highlight>
              </a:rPr>
            </a:br>
            <a:r>
              <a:rPr lang="en-US" sz="2000" dirty="0">
                <a:effectLst>
                  <a:glow rad="63500">
                    <a:schemeClr val="accent1">
                      <a:satMod val="175000"/>
                      <a:alpha val="40000"/>
                    </a:schemeClr>
                  </a:glow>
                  <a:reflection stA="0" endPos="65000" dir="5400000" sy="-100000" algn="bl" rotWithShape="0"/>
                </a:effectLst>
                <a:highlight>
                  <a:srgbClr val="800080"/>
                </a:highlight>
              </a:rPr>
              <a:t> RIFAT AHMED</a:t>
            </a:r>
            <a:endParaRPr lang="en-US" dirty="0">
              <a:effectLst>
                <a:glow rad="63500">
                  <a:schemeClr val="accent1">
                    <a:satMod val="175000"/>
                    <a:alpha val="40000"/>
                  </a:schemeClr>
                </a:glow>
                <a:reflection stA="0" endPos="65000" dir="5400000" sy="-100000" algn="bl" rotWithShape="0"/>
              </a:effectLst>
              <a:highlight>
                <a:srgbClr val="800080"/>
              </a:highlight>
            </a:endParaRPr>
          </a:p>
          <a:p>
            <a:pPr algn="ctr"/>
            <a:endParaRPr lang="en-US" dirty="0">
              <a:effectLst>
                <a:glow rad="63500">
                  <a:schemeClr val="accent1">
                    <a:satMod val="175000"/>
                    <a:alpha val="40000"/>
                  </a:schemeClr>
                </a:glow>
                <a:reflection stA="0" endPos="65000" dir="5400000" sy="-100000" algn="bl" rotWithShape="0"/>
              </a:effectLst>
            </a:endParaRPr>
          </a:p>
        </p:txBody>
      </p:sp>
    </p:spTree>
    <p:extLst>
      <p:ext uri="{BB962C8B-B14F-4D97-AF65-F5344CB8AC3E}">
        <p14:creationId xmlns:p14="http://schemas.microsoft.com/office/powerpoint/2010/main" val="402767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4553" y="634181"/>
            <a:ext cx="7363854" cy="1622321"/>
          </a:xfrm>
        </p:spPr>
        <p:txBody>
          <a:bodyPr>
            <a:normAutofit/>
          </a:bodyPr>
          <a:lstStyle/>
          <a:p>
            <a:pPr>
              <a:lnSpc>
                <a:spcPct val="90000"/>
              </a:lnSpc>
            </a:pPr>
            <a:r>
              <a:rPr lang="en-US" sz="3600" b="1" dirty="0">
                <a:highlight>
                  <a:srgbClr val="000080"/>
                </a:highlight>
                <a:latin typeface="Times New Roman" panose="02020603050405020304" pitchFamily="18" charset="0"/>
                <a:cs typeface="Times New Roman" panose="02020603050405020304" pitchFamily="18" charset="0"/>
              </a:rPr>
              <a:t>Typical Computer </a:t>
            </a:r>
            <a:br>
              <a:rPr lang="en-US" sz="3600" b="1" dirty="0">
                <a:highlight>
                  <a:srgbClr val="000080"/>
                </a:highlight>
                <a:latin typeface="Times New Roman" panose="02020603050405020304" pitchFamily="18" charset="0"/>
                <a:cs typeface="Times New Roman" panose="02020603050405020304" pitchFamily="18" charset="0"/>
              </a:rPr>
            </a:br>
            <a:r>
              <a:rPr lang="en-US" sz="3600" b="1" dirty="0">
                <a:highlight>
                  <a:srgbClr val="000080"/>
                </a:highlight>
                <a:latin typeface="Times New Roman" panose="02020603050405020304" pitchFamily="18" charset="0"/>
                <a:cs typeface="Times New Roman" panose="02020603050405020304" pitchFamily="18" charset="0"/>
              </a:rPr>
              <a:t>Application</a:t>
            </a:r>
          </a:p>
        </p:txBody>
      </p:sp>
      <p:sp>
        <p:nvSpPr>
          <p:cNvPr id="3" name="Content Placeholder 2"/>
          <p:cNvSpPr>
            <a:spLocks noGrp="1"/>
          </p:cNvSpPr>
          <p:nvPr>
            <p:ph sz="quarter" idx="13"/>
          </p:nvPr>
        </p:nvSpPr>
        <p:spPr>
          <a:xfrm>
            <a:off x="648931" y="2438400"/>
            <a:ext cx="4166509" cy="3785419"/>
          </a:xfrm>
        </p:spPr>
        <p:txBody>
          <a:bodyPr>
            <a:normAutofit/>
          </a:bodyPr>
          <a:lstStyle/>
          <a:p>
            <a:r>
              <a:rPr lang="en-US" dirty="0"/>
              <a:t>Browsers</a:t>
            </a:r>
          </a:p>
          <a:p>
            <a:r>
              <a:rPr lang="en-US" dirty="0"/>
              <a:t>Word processing</a:t>
            </a:r>
          </a:p>
          <a:p>
            <a:r>
              <a:rPr lang="en-US" dirty="0"/>
              <a:t>Audio &amp; video editing</a:t>
            </a:r>
          </a:p>
          <a:p>
            <a:r>
              <a:rPr lang="en-US" dirty="0"/>
              <a:t>Spreadsheet</a:t>
            </a:r>
          </a:p>
          <a:p>
            <a:r>
              <a:rPr lang="en-US" dirty="0"/>
              <a:t>Web design</a:t>
            </a:r>
          </a:p>
          <a:p>
            <a:r>
              <a:rPr lang="en-US" dirty="0"/>
              <a:t>Graphic design</a:t>
            </a:r>
          </a:p>
        </p:txBody>
      </p:sp>
      <p:sp>
        <p:nvSpPr>
          <p:cNvPr id="9" name="Freeform 31">
            <a:extLst>
              <a:ext uri="{FF2B5EF4-FFF2-40B4-BE49-F238E27FC236}">
                <a16:creationId xmlns:a16="http://schemas.microsoft.com/office/drawing/2014/main" id="{1288C528-6850-4309-8D5E-276D46744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 name="Rectangle 10">
            <a:extLst>
              <a:ext uri="{FF2B5EF4-FFF2-40B4-BE49-F238E27FC236}">
                <a16:creationId xmlns:a16="http://schemas.microsoft.com/office/drawing/2014/main" id="{E83C4BF2-CE85-4725-91F5-903A0C2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7E85553-125B-468C-B123-44320748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992" y="1569224"/>
            <a:ext cx="5449889" cy="3719548"/>
          </a:xfrm>
          <a:prstGeom prst="rect">
            <a:avLst/>
          </a:prstGeom>
          <a:effectLst/>
        </p:spPr>
      </p:pic>
      <p:sp>
        <p:nvSpPr>
          <p:cNvPr id="15" name="Rectangle 14">
            <a:extLst>
              <a:ext uri="{FF2B5EF4-FFF2-40B4-BE49-F238E27FC236}">
                <a16:creationId xmlns:a16="http://schemas.microsoft.com/office/drawing/2014/main" id="{C1DE0CAB-0099-47AE-8A9D-F0C80866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8375859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_3">
            <a:hlinkClick r:id="" action="ppaction://media"/>
            <a:extLst>
              <a:ext uri="{FF2B5EF4-FFF2-40B4-BE49-F238E27FC236}">
                <a16:creationId xmlns:a16="http://schemas.microsoft.com/office/drawing/2014/main" id="{E3BF561C-CC8C-4E50-8169-139A2697D8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5401"/>
            <a:ext cx="12192000" cy="6858000"/>
          </a:xfrm>
          <a:prstGeom prst="rect">
            <a:avLst/>
          </a:prstGeom>
        </p:spPr>
      </p:pic>
    </p:spTree>
    <p:extLst>
      <p:ext uri="{BB962C8B-B14F-4D97-AF65-F5344CB8AC3E}">
        <p14:creationId xmlns:p14="http://schemas.microsoft.com/office/powerpoint/2010/main" val="64756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24000"/>
                <a:satMod val="148000"/>
                <a:lumMod val="124000"/>
              </a:schemeClr>
            </a:gs>
            <a:gs pos="100000">
              <a:schemeClr val="bg1">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E9D2E60-C4E6-4E49-999A-F9DB1908752F}"/>
              </a:ext>
            </a:extLst>
          </p:cNvPr>
          <p:cNvPicPr>
            <a:picLocks noChangeAspect="1"/>
          </p:cNvPicPr>
          <p:nvPr/>
        </p:nvPicPr>
        <p:blipFill rotWithShape="1">
          <a:blip r:embed="rId2">
            <a:alphaModFix amt="25000"/>
            <a:grayscl/>
            <a:extLst>
              <a:ext uri="{BEBA8EAE-BF5A-486C-A8C5-ECC9F3942E4B}">
                <a14:imgProps xmlns:a14="http://schemas.microsoft.com/office/drawing/2010/main">
                  <a14:imgLayer r:embed="rId3">
                    <a14:imgEffect>
                      <a14:colorTemperature colorTemp="8659"/>
                    </a14:imgEffect>
                    <a14:imgEffect>
                      <a14:saturation sat="400000"/>
                    </a14:imgEffect>
                  </a14:imgLayer>
                </a14:imgProps>
              </a:ext>
              <a:ext uri="{28A0092B-C50C-407E-A947-70E740481C1C}">
                <a14:useLocalDpi xmlns:a14="http://schemas.microsoft.com/office/drawing/2010/main" val="0"/>
              </a:ext>
            </a:extLst>
          </a:blip>
          <a:srcRect r="4446" b="1"/>
          <a:stretch/>
        </p:blipFill>
        <p:spPr>
          <a:xfrm>
            <a:off x="20" y="-203189"/>
            <a:ext cx="12191980" cy="6857990"/>
          </a:xfrm>
          <a:prstGeom prst="rect">
            <a:avLst/>
          </a:prstGeom>
        </p:spPr>
      </p:pic>
      <p:sp>
        <p:nvSpPr>
          <p:cNvPr id="4" name="Title 3">
            <a:extLst>
              <a:ext uri="{FF2B5EF4-FFF2-40B4-BE49-F238E27FC236}">
                <a16:creationId xmlns:a16="http://schemas.microsoft.com/office/drawing/2014/main" id="{D8472A1C-37C6-4840-81F2-193FA37A3DDA}"/>
              </a:ext>
            </a:extLst>
          </p:cNvPr>
          <p:cNvSpPr>
            <a:spLocks noGrp="1"/>
          </p:cNvSpPr>
          <p:nvPr>
            <p:ph type="title"/>
          </p:nvPr>
        </p:nvSpPr>
        <p:spPr>
          <a:xfrm>
            <a:off x="646111" y="452718"/>
            <a:ext cx="9404723" cy="1400530"/>
          </a:xfrm>
        </p:spPr>
        <p:txBody>
          <a:bodyPr>
            <a:normAutofit/>
          </a:bodyPr>
          <a:lstStyle/>
          <a:p>
            <a:r>
              <a:rPr lang="en-US" sz="4400" dirty="0">
                <a:highlight>
                  <a:srgbClr val="800080"/>
                </a:highlight>
              </a:rPr>
              <a:t>Quality of Service (QoS)</a:t>
            </a:r>
            <a:endParaRPr lang="en-US" dirty="0"/>
          </a:p>
        </p:txBody>
      </p:sp>
      <p:sp>
        <p:nvSpPr>
          <p:cNvPr id="10" name="Rectangle 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0AD676F-B131-4223-A490-F5A5D82B8FCB}"/>
              </a:ext>
            </a:extLst>
          </p:cNvPr>
          <p:cNvSpPr>
            <a:spLocks noGrp="1"/>
          </p:cNvSpPr>
          <p:nvPr>
            <p:ph idx="1"/>
          </p:nvPr>
        </p:nvSpPr>
        <p:spPr>
          <a:xfrm>
            <a:off x="645132" y="1786468"/>
            <a:ext cx="9404722" cy="4461932"/>
          </a:xfrm>
        </p:spPr>
        <p:txBody>
          <a:bodyPr>
            <a:normAutofit/>
          </a:bodyPr>
          <a:lstStyle/>
          <a:p>
            <a:pPr>
              <a:buFont typeface="Wingdings" panose="05000000000000000000" pitchFamily="2" charset="2"/>
              <a:buChar char="v"/>
            </a:pPr>
            <a:r>
              <a:rPr lang="en-US" sz="2000" dirty="0">
                <a:highlight>
                  <a:srgbClr val="000000"/>
                </a:highlight>
              </a:rPr>
              <a:t>Quality of service (QoS) is the overall performance of a telephony or computer network, particularly the performance seen by the users of the network.</a:t>
            </a:r>
          </a:p>
          <a:p>
            <a:pPr>
              <a:buFont typeface="Wingdings" panose="05000000000000000000" pitchFamily="2" charset="2"/>
              <a:buChar char="v"/>
            </a:pPr>
            <a:r>
              <a:rPr lang="en-US" sz="2000" dirty="0">
                <a:highlight>
                  <a:srgbClr val="000000"/>
                </a:highlight>
              </a:rPr>
              <a:t>To quantitatively measure quality of service, several related aspects of the network service are often considered, such as error rates, bandwidth, throughput, transmission delay, availability, jitter, reliability etc. </a:t>
            </a:r>
          </a:p>
          <a:p>
            <a:pPr>
              <a:buFont typeface="Wingdings" panose="05000000000000000000" pitchFamily="2" charset="2"/>
              <a:buChar char="v"/>
            </a:pPr>
            <a:r>
              <a:rPr lang="en-US" sz="2000" dirty="0">
                <a:highlight>
                  <a:srgbClr val="000000"/>
                </a:highlight>
              </a:rPr>
              <a:t>We can formally define QoS as something a flow seeks to attain. </a:t>
            </a:r>
          </a:p>
          <a:p>
            <a:pPr>
              <a:buFont typeface="Wingdings" panose="05000000000000000000" pitchFamily="2" charset="2"/>
              <a:buChar char="v"/>
            </a:pPr>
            <a:r>
              <a:rPr lang="en-US" sz="2000" dirty="0">
                <a:highlight>
                  <a:srgbClr val="000000"/>
                </a:highlight>
              </a:rPr>
              <a:t>We will discuss these Flow Characteristics one by one.</a:t>
            </a:r>
            <a:endParaRPr lang="en-US" sz="2400" dirty="0">
              <a:highlight>
                <a:srgbClr val="000000"/>
              </a:highlight>
            </a:endParaRPr>
          </a:p>
          <a:p>
            <a:endParaRPr lang="en-US" dirty="0"/>
          </a:p>
        </p:txBody>
      </p:sp>
    </p:spTree>
    <p:extLst>
      <p:ext uri="{BB962C8B-B14F-4D97-AF65-F5344CB8AC3E}">
        <p14:creationId xmlns:p14="http://schemas.microsoft.com/office/powerpoint/2010/main" val="2884689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101010 data lines to infinity">
            <a:extLst>
              <a:ext uri="{FF2B5EF4-FFF2-40B4-BE49-F238E27FC236}">
                <a16:creationId xmlns:a16="http://schemas.microsoft.com/office/drawing/2014/main" id="{EBCAFBF1-1EBB-428D-B539-8A355244CE1A}"/>
              </a:ext>
            </a:extLst>
          </p:cNvPr>
          <p:cNvPicPr>
            <a:picLocks noChangeAspect="1"/>
          </p:cNvPicPr>
          <p:nvPr/>
        </p:nvPicPr>
        <p:blipFill rotWithShape="1">
          <a:blip r:embed="rId2">
            <a:alphaModFix amt="36000"/>
          </a:blip>
          <a:srcRect t="13127"/>
          <a:stretch/>
        </p:blipFill>
        <p:spPr>
          <a:xfrm>
            <a:off x="20" y="-67723"/>
            <a:ext cx="12191980" cy="6857990"/>
          </a:xfrm>
          <a:prstGeom prst="rect">
            <a:avLst/>
          </a:prstGeom>
        </p:spPr>
      </p:pic>
      <p:sp>
        <p:nvSpPr>
          <p:cNvPr id="2" name="Title 1">
            <a:extLst>
              <a:ext uri="{FF2B5EF4-FFF2-40B4-BE49-F238E27FC236}">
                <a16:creationId xmlns:a16="http://schemas.microsoft.com/office/drawing/2014/main" id="{AD48DB40-C6E8-4171-A37E-ED62CC3A3A8E}"/>
              </a:ext>
            </a:extLst>
          </p:cNvPr>
          <p:cNvSpPr>
            <a:spLocks noGrp="1"/>
          </p:cNvSpPr>
          <p:nvPr>
            <p:ph type="title"/>
          </p:nvPr>
        </p:nvSpPr>
        <p:spPr/>
        <p:txBody>
          <a:bodyPr vert="horz" lIns="91440" tIns="45720" rIns="91440" bIns="45720" rtlCol="0" anchor="b">
            <a:normAutofit/>
          </a:bodyPr>
          <a:lstStyle/>
          <a:p>
            <a:r>
              <a:rPr lang="en-US" sz="7200" dirty="0">
                <a:solidFill>
                  <a:schemeClr val="tx1"/>
                </a:solidFill>
              </a:rPr>
              <a:t>Bandwidth</a:t>
            </a:r>
          </a:p>
        </p:txBody>
      </p:sp>
      <p:sp>
        <p:nvSpPr>
          <p:cNvPr id="5" name="Content Placeholder 4">
            <a:extLst>
              <a:ext uri="{FF2B5EF4-FFF2-40B4-BE49-F238E27FC236}">
                <a16:creationId xmlns:a16="http://schemas.microsoft.com/office/drawing/2014/main" id="{28E719B5-C4BF-43AA-ACD4-D13D6D853C86}"/>
              </a:ext>
            </a:extLst>
          </p:cNvPr>
          <p:cNvSpPr>
            <a:spLocks noGrp="1"/>
          </p:cNvSpPr>
          <p:nvPr>
            <p:ph idx="1"/>
          </p:nvPr>
        </p:nvSpPr>
        <p:spPr/>
        <p:txBody>
          <a:bodyPr>
            <a:normAutofit fontScale="85000" lnSpcReduction="20000"/>
          </a:bodyPr>
          <a:lstStyle/>
          <a:p>
            <a:r>
              <a:rPr lang="en-US" dirty="0"/>
              <a:t>The concept of Internet bandwidth refers to the amount of data that may be transferred over an Internet connection per second. Bandwidth is measured in bits per second, and most Internet connections have a bandwidth on the scale of megabits per second. Every Internet connection has a specified maximum bandwidth, but many factors can combine to limit this for a particular device. This results in a slowness of the perceived speed of a connection.</a:t>
            </a:r>
          </a:p>
          <a:p>
            <a:endParaRPr lang="en-US" b="1" dirty="0"/>
          </a:p>
          <a:p>
            <a:r>
              <a:rPr lang="en-US" dirty="0"/>
              <a:t>QoS policy should prioritize the use of bandwidth to provide quality of service to customers or users. </a:t>
            </a:r>
          </a:p>
          <a:p>
            <a:endParaRPr lang="en-US" b="1" dirty="0"/>
          </a:p>
          <a:p>
            <a:r>
              <a:rPr lang="en-US" dirty="0"/>
              <a:t>Different applications needs different bandwidths.</a:t>
            </a:r>
          </a:p>
          <a:p>
            <a:endParaRPr lang="en-US" b="1" dirty="0"/>
          </a:p>
          <a:p>
            <a:r>
              <a:rPr lang="en-US" dirty="0"/>
              <a:t>For example, in video conferencing we need to send millions of bits per second to refresh a color stream while the total number of bits in an email may not reach even a million.</a:t>
            </a:r>
          </a:p>
        </p:txBody>
      </p:sp>
      <p:sp>
        <p:nvSpPr>
          <p:cNvPr id="4" name="AutoShape 2">
            <a:extLst>
              <a:ext uri="{FF2B5EF4-FFF2-40B4-BE49-F238E27FC236}">
                <a16:creationId xmlns:a16="http://schemas.microsoft.com/office/drawing/2014/main" id="{86444E55-BDA5-4CB2-9581-212D74A9B8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7904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978D34-E1D9-4E29-BF2B-0B5FF15CA835}"/>
              </a:ext>
            </a:extLst>
          </p:cNvPr>
          <p:cNvSpPr txBox="1"/>
          <p:nvPr/>
        </p:nvSpPr>
        <p:spPr>
          <a:xfrm>
            <a:off x="778933" y="1634067"/>
            <a:ext cx="8060267" cy="4247317"/>
          </a:xfrm>
          <a:prstGeom prst="rect">
            <a:avLst/>
          </a:prstGeom>
          <a:noFill/>
        </p:spPr>
        <p:txBody>
          <a:bodyPr wrap="square">
            <a:spAutoFit/>
          </a:bodyPr>
          <a:lstStyle/>
          <a:p>
            <a:pPr marL="285750" indent="-285750">
              <a:buFont typeface="Wingdings" panose="05000000000000000000" pitchFamily="2" charset="2"/>
              <a:buChar char="v"/>
            </a:pPr>
            <a:r>
              <a:rPr lang="en-US" dirty="0"/>
              <a:t>Source-to-destination delay is another important aspect of a flow characteristics.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 In a network based on packet switching, transmission delay is the amount of time required to push all of the packet's bits into the wire. In other words, this is the delay caused by the data-rate of the link.</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 Applications can tolerate delay in different degrees.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Telephony, audio conferencing, video conferencing, and remote log-in need minimum delay, while delay in file transfer or email is less important.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It is given by the following formula: Dt=N/R secs N:number of bits R:rate of transmission</a:t>
            </a:r>
          </a:p>
        </p:txBody>
      </p:sp>
      <p:sp>
        <p:nvSpPr>
          <p:cNvPr id="6" name="Title 5">
            <a:extLst>
              <a:ext uri="{FF2B5EF4-FFF2-40B4-BE49-F238E27FC236}">
                <a16:creationId xmlns:a16="http://schemas.microsoft.com/office/drawing/2014/main" id="{D7686006-2AA9-45F2-8626-C09FB94E7649}"/>
              </a:ext>
            </a:extLst>
          </p:cNvPr>
          <p:cNvSpPr>
            <a:spLocks noGrp="1"/>
          </p:cNvSpPr>
          <p:nvPr>
            <p:ph type="title"/>
          </p:nvPr>
        </p:nvSpPr>
        <p:spPr>
          <a:xfrm>
            <a:off x="646112" y="452718"/>
            <a:ext cx="8060268" cy="494733"/>
          </a:xfrm>
        </p:spPr>
        <p:txBody>
          <a:bodyPr/>
          <a:lstStyle/>
          <a:p>
            <a:r>
              <a:rPr lang="en-US" dirty="0"/>
              <a:t>TRANSMISSION DELAY</a:t>
            </a:r>
            <a:br>
              <a:rPr lang="en-US" dirty="0"/>
            </a:br>
            <a:endParaRPr lang="en-US" dirty="0"/>
          </a:p>
        </p:txBody>
      </p:sp>
    </p:spTree>
    <p:extLst>
      <p:ext uri="{BB962C8B-B14F-4D97-AF65-F5344CB8AC3E}">
        <p14:creationId xmlns:p14="http://schemas.microsoft.com/office/powerpoint/2010/main" val="343981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7289-37BA-47AC-9A29-9891DE762A7D}"/>
              </a:ext>
            </a:extLst>
          </p:cNvPr>
          <p:cNvSpPr>
            <a:spLocks noGrp="1"/>
          </p:cNvSpPr>
          <p:nvPr>
            <p:ph type="title"/>
          </p:nvPr>
        </p:nvSpPr>
        <p:spPr/>
        <p:txBody>
          <a:bodyPr/>
          <a:lstStyle/>
          <a:p>
            <a:r>
              <a:rPr lang="en-US" dirty="0"/>
              <a:t>JITTER</a:t>
            </a:r>
          </a:p>
        </p:txBody>
      </p:sp>
      <p:sp>
        <p:nvSpPr>
          <p:cNvPr id="3" name="Content Placeholder 2">
            <a:extLst>
              <a:ext uri="{FF2B5EF4-FFF2-40B4-BE49-F238E27FC236}">
                <a16:creationId xmlns:a16="http://schemas.microsoft.com/office/drawing/2014/main" id="{333DB73A-738B-4701-9875-56DEE1ABFA1E}"/>
              </a:ext>
            </a:extLst>
          </p:cNvPr>
          <p:cNvSpPr>
            <a:spLocks noGrp="1"/>
          </p:cNvSpPr>
          <p:nvPr>
            <p:ph idx="1"/>
          </p:nvPr>
        </p:nvSpPr>
        <p:spPr/>
        <p:txBody>
          <a:bodyPr>
            <a:normAutofit fontScale="92500" lnSpcReduction="20000"/>
          </a:bodyPr>
          <a:lstStyle/>
          <a:p>
            <a:r>
              <a:rPr lang="en-US" dirty="0"/>
              <a:t>Jitter is the variation in delay for packets belonging to the same flow. Packets from the source will reach the destination with different delays. A packet's delay varies with its position in the queues of the routers along the path between source and destination and this position can vary unpredictably. This variation in delay is known as jitter and can seriously affect the quality of streaming audio and/or video.</a:t>
            </a:r>
          </a:p>
          <a:p>
            <a:r>
              <a:rPr lang="en-US" dirty="0"/>
              <a:t>For example, if four packets departs at times 0,1,2,3 and arrives at 20,21,22,33, all have the same delay of unit 20. On the other hand, if the above four packets arrives at 21,23,21, and 28, they will have different delays:21,22,19,24.</a:t>
            </a:r>
          </a:p>
          <a:p>
            <a:r>
              <a:rPr lang="en-US" dirty="0"/>
              <a:t>For applications such as video and audio the first case is acceptable but the second case is not.</a:t>
            </a:r>
          </a:p>
          <a:p>
            <a:endParaRPr lang="en-US" dirty="0"/>
          </a:p>
          <a:p>
            <a:r>
              <a:rPr lang="en-US" dirty="0"/>
              <a:t>High jitter means difference between delays is large. Low jitter means variation is small.</a:t>
            </a:r>
          </a:p>
          <a:p>
            <a:endParaRPr lang="en-US" dirty="0"/>
          </a:p>
        </p:txBody>
      </p:sp>
    </p:spTree>
    <p:extLst>
      <p:ext uri="{BB962C8B-B14F-4D97-AF65-F5344CB8AC3E}">
        <p14:creationId xmlns:p14="http://schemas.microsoft.com/office/powerpoint/2010/main" val="2164904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9">
            <a:extLst>
              <a:ext uri="{FF2B5EF4-FFF2-40B4-BE49-F238E27FC236}">
                <a16:creationId xmlns:a16="http://schemas.microsoft.com/office/drawing/2014/main" id="{73B88195-8D9E-4359-A86C-9456C469F7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53" name="Picture 11">
            <a:extLst>
              <a:ext uri="{FF2B5EF4-FFF2-40B4-BE49-F238E27FC236}">
                <a16:creationId xmlns:a16="http://schemas.microsoft.com/office/drawing/2014/main" id="{03EC48BD-A960-4717-BC76-7E4C982250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 name="Oval 13">
            <a:extLst>
              <a:ext uri="{FF2B5EF4-FFF2-40B4-BE49-F238E27FC236}">
                <a16:creationId xmlns:a16="http://schemas.microsoft.com/office/drawing/2014/main" id="{7A00717A-7D3C-456B-A779-9D0638878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15">
            <a:extLst>
              <a:ext uri="{FF2B5EF4-FFF2-40B4-BE49-F238E27FC236}">
                <a16:creationId xmlns:a16="http://schemas.microsoft.com/office/drawing/2014/main" id="{EEB0E133-CF2F-4AD3-ACA6-03E91BB603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6" name="Picture 17">
            <a:extLst>
              <a:ext uri="{FF2B5EF4-FFF2-40B4-BE49-F238E27FC236}">
                <a16:creationId xmlns:a16="http://schemas.microsoft.com/office/drawing/2014/main" id="{6CD94893-A2D1-401B-A469-D34E425DCE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7" name="Rectangle 19">
            <a:extLst>
              <a:ext uri="{FF2B5EF4-FFF2-40B4-BE49-F238E27FC236}">
                <a16:creationId xmlns:a16="http://schemas.microsoft.com/office/drawing/2014/main" id="{546E6246-28E6-4A2D-B924-24539B8C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8" name="Rectangle 21">
            <a:extLst>
              <a:ext uri="{FF2B5EF4-FFF2-40B4-BE49-F238E27FC236}">
                <a16:creationId xmlns:a16="http://schemas.microsoft.com/office/drawing/2014/main" id="{74171A0C-99A8-498E-9F1F-86C734DB8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3">
            <a:extLst>
              <a:ext uri="{FF2B5EF4-FFF2-40B4-BE49-F238E27FC236}">
                <a16:creationId xmlns:a16="http://schemas.microsoft.com/office/drawing/2014/main" id="{270BDA80-627C-422A-AFFD-B7F1DC0F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p:cNvSpPr>
            <a:spLocks noGrp="1"/>
          </p:cNvSpPr>
          <p:nvPr>
            <p:ph type="title" idx="4294967295"/>
          </p:nvPr>
        </p:nvSpPr>
        <p:spPr>
          <a:xfrm>
            <a:off x="646111" y="690879"/>
            <a:ext cx="3682049" cy="5557519"/>
          </a:xfrm>
        </p:spPr>
        <p:txBody>
          <a:bodyPr vert="horz" lIns="91440" tIns="45720" rIns="91440" bIns="45720" rtlCol="0" anchor="ctr">
            <a:normAutofit/>
          </a:bodyPr>
          <a:lstStyle/>
          <a:p>
            <a:pPr algn="r"/>
            <a:r>
              <a:rPr lang="en-US">
                <a:solidFill>
                  <a:srgbClr val="FFFFFF"/>
                </a:solidFill>
              </a:rPr>
              <a:t>WHY WE NEED Qos</a:t>
            </a:r>
            <a:endParaRPr lang="en-US" dirty="0">
              <a:solidFill>
                <a:srgbClr val="FFFFFF"/>
              </a:solidFill>
            </a:endParaRPr>
          </a:p>
        </p:txBody>
      </p:sp>
      <p:graphicFrame>
        <p:nvGraphicFramePr>
          <p:cNvPr id="60" name="TextBox 4">
            <a:extLst>
              <a:ext uri="{FF2B5EF4-FFF2-40B4-BE49-F238E27FC236}">
                <a16:creationId xmlns:a16="http://schemas.microsoft.com/office/drawing/2014/main" id="{1BA251D3-BD2E-42DC-97A5-B88B30780D60}"/>
              </a:ext>
            </a:extLst>
          </p:cNvPr>
          <p:cNvGraphicFramePr/>
          <p:nvPr>
            <p:extLst>
              <p:ext uri="{D42A27DB-BD31-4B8C-83A1-F6EECF244321}">
                <p14:modId xmlns:p14="http://schemas.microsoft.com/office/powerpoint/2010/main" val="3970656903"/>
              </p:ext>
            </p:extLst>
          </p:nvPr>
        </p:nvGraphicFramePr>
        <p:xfrm>
          <a:off x="5101999" y="690880"/>
          <a:ext cx="4947854" cy="55575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Firemen in a huddle">
            <a:extLst>
              <a:ext uri="{FF2B5EF4-FFF2-40B4-BE49-F238E27FC236}">
                <a16:creationId xmlns:a16="http://schemas.microsoft.com/office/drawing/2014/main" id="{BA38E303-1668-4527-B433-B38C4ED0EFDB}"/>
              </a:ext>
            </a:extLst>
          </p:cNvPr>
          <p:cNvPicPr>
            <a:picLocks noChangeAspect="1"/>
          </p:cNvPicPr>
          <p:nvPr/>
        </p:nvPicPr>
        <p:blipFill rotWithShape="1">
          <a:blip r:embed="rId3">
            <a:alphaModFix amt="41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5335" b="395"/>
          <a:stretch/>
        </p:blipFill>
        <p:spPr>
          <a:xfrm>
            <a:off x="20" y="-50789"/>
            <a:ext cx="12191980" cy="6857990"/>
          </a:xfrm>
          <a:prstGeom prst="rect">
            <a:avLst/>
          </a:prstGeom>
        </p:spPr>
      </p:pic>
      <p:sp>
        <p:nvSpPr>
          <p:cNvPr id="6" name="Title 5">
            <a:extLst>
              <a:ext uri="{FF2B5EF4-FFF2-40B4-BE49-F238E27FC236}">
                <a16:creationId xmlns:a16="http://schemas.microsoft.com/office/drawing/2014/main" id="{10ADA474-E49D-4834-A708-72587C852BFB}"/>
              </a:ext>
            </a:extLst>
          </p:cNvPr>
          <p:cNvSpPr>
            <a:spLocks noGrp="1"/>
          </p:cNvSpPr>
          <p:nvPr>
            <p:ph type="title"/>
          </p:nvPr>
        </p:nvSpPr>
        <p:spPr/>
        <p:txBody>
          <a:bodyPr/>
          <a:lstStyle/>
          <a:p>
            <a:r>
              <a:rPr lang="en-US" sz="4200">
                <a:solidFill>
                  <a:schemeClr val="tx2"/>
                </a:solidFill>
                <a:highlight>
                  <a:srgbClr val="800080"/>
                </a:highlight>
                <a:latin typeface="+mj-lt"/>
                <a:ea typeface="+mj-ea"/>
                <a:cs typeface="+mj-cs"/>
              </a:rPr>
              <a:t>WAYS TO ACHIEVE QoS</a:t>
            </a:r>
            <a:br>
              <a:rPr lang="en-US" sz="4200">
                <a:solidFill>
                  <a:schemeClr val="tx2"/>
                </a:solidFill>
                <a:latin typeface="+mj-lt"/>
                <a:ea typeface="+mj-ea"/>
                <a:cs typeface="+mj-cs"/>
              </a:rPr>
            </a:br>
            <a:endParaRPr lang="en-US" dirty="0"/>
          </a:p>
        </p:txBody>
      </p:sp>
      <p:graphicFrame>
        <p:nvGraphicFramePr>
          <p:cNvPr id="9" name="Content Placeholder 6">
            <a:extLst>
              <a:ext uri="{FF2B5EF4-FFF2-40B4-BE49-F238E27FC236}">
                <a16:creationId xmlns:a16="http://schemas.microsoft.com/office/drawing/2014/main" id="{953A83C3-D414-4EB7-BC70-331E8F9FF328}"/>
              </a:ext>
            </a:extLst>
          </p:cNvPr>
          <p:cNvGraphicFramePr>
            <a:graphicFrameLocks noGrp="1"/>
          </p:cNvGraphicFramePr>
          <p:nvPr>
            <p:ph idx="1"/>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02048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nchor="ctr">
            <a:normAutofit/>
          </a:bodyPr>
          <a:lstStyle/>
          <a:p>
            <a:r>
              <a:rPr lang="en-US" dirty="0">
                <a:highlight>
                  <a:srgbClr val="000080"/>
                </a:highlight>
              </a:rPr>
              <a:t>Congestion Control</a:t>
            </a:r>
          </a:p>
        </p:txBody>
      </p:sp>
      <p:sp>
        <p:nvSpPr>
          <p:cNvPr id="3" name="Content Placeholder 2"/>
          <p:cNvSpPr>
            <a:spLocks noGrp="1"/>
          </p:cNvSpPr>
          <p:nvPr>
            <p:ph sz="half" idx="1"/>
          </p:nvPr>
        </p:nvSpPr>
        <p:spPr>
          <a:xfrm>
            <a:off x="913795" y="2108200"/>
            <a:ext cx="5182205" cy="3590921"/>
          </a:xfrm>
        </p:spPr>
        <p:txBody>
          <a:bodyPr anchor="t">
            <a:noAutofit/>
          </a:bodyPr>
          <a:lstStyle/>
          <a:p>
            <a:pPr>
              <a:buFont typeface="Wingdings" panose="05000000000000000000" pitchFamily="2" charset="2"/>
              <a:buChar char="q"/>
            </a:pPr>
            <a:r>
              <a:rPr lang="en-US" sz="2400" b="1" dirty="0"/>
              <a:t>Congestion control</a:t>
            </a:r>
            <a:r>
              <a:rPr lang="en-US" sz="2400" dirty="0"/>
              <a:t> is a network layer issue, and is thus concerned with what happens when there is more data in the network than can be sent with reasonable packet delays, no lost packets, etc. Flow </a:t>
            </a:r>
            <a:r>
              <a:rPr lang="en-US" sz="2400" b="1" dirty="0"/>
              <a:t>control</a:t>
            </a:r>
            <a:r>
              <a:rPr lang="en-US" sz="2400" dirty="0"/>
              <a:t> is a local, </a:t>
            </a:r>
            <a:r>
              <a:rPr lang="en-US" sz="2400" b="1" dirty="0"/>
              <a:t>congestion control</a:t>
            </a:r>
            <a:r>
              <a:rPr lang="en-US" sz="2400" dirty="0"/>
              <a:t> is global.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716" y="2497516"/>
            <a:ext cx="4856841" cy="2780541"/>
          </a:xfrm>
          <a:prstGeom prst="rect">
            <a:avLst/>
          </a:prstGeom>
          <a:noFill/>
        </p:spPr>
      </p:pic>
    </p:spTree>
    <p:extLst>
      <p:ext uri="{BB962C8B-B14F-4D97-AF65-F5344CB8AC3E}">
        <p14:creationId xmlns:p14="http://schemas.microsoft.com/office/powerpoint/2010/main" val="81571410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highlight>
                  <a:srgbClr val="000080"/>
                </a:highlight>
              </a:rPr>
              <a:t>What is Admission control?</a:t>
            </a:r>
          </a:p>
        </p:txBody>
      </p:sp>
      <p:sp>
        <p:nvSpPr>
          <p:cNvPr id="3" name="Content Placeholder 2"/>
          <p:cNvSpPr>
            <a:spLocks noGrp="1"/>
          </p:cNvSpPr>
          <p:nvPr>
            <p:ph idx="1"/>
          </p:nvPr>
        </p:nvSpPr>
        <p:spPr/>
        <p:txBody>
          <a:bodyPr>
            <a:normAutofit/>
          </a:bodyPr>
          <a:lstStyle/>
          <a:p>
            <a:pPr marL="0" indent="0">
              <a:buNone/>
            </a:pPr>
            <a:r>
              <a:rPr lang="en-US" sz="2400" dirty="0"/>
              <a:t>▪ Admission control is a validation process in communication systems where a check is performed before a connection is established to see if current resources are sufficient for the proposed connection. </a:t>
            </a:r>
          </a:p>
          <a:p>
            <a:pPr marL="0" indent="0">
              <a:buNone/>
            </a:pPr>
            <a:r>
              <a:rPr lang="en-US" sz="2400" dirty="0"/>
              <a:t>▪ Routers or switches puts restrictions on the admission of packets from host. </a:t>
            </a:r>
          </a:p>
          <a:p>
            <a:pPr marL="0" indent="0">
              <a:buNone/>
            </a:pPr>
            <a:r>
              <a:rPr lang="en-US" sz="2400" dirty="0"/>
              <a:t>▪ Before a router accepts the flow, it checks the flow for specifications in terms of bandwidth , buffer size ,</a:t>
            </a:r>
            <a:r>
              <a:rPr lang="en-US" sz="2400" dirty="0" err="1"/>
              <a:t>cpu</a:t>
            </a:r>
            <a:r>
              <a:rPr lang="en-US" sz="2400" dirty="0"/>
              <a:t> speed </a:t>
            </a:r>
            <a:r>
              <a:rPr lang="en-US" sz="2400" dirty="0" err="1"/>
              <a:t>etc</a:t>
            </a:r>
            <a:endParaRPr lang="en-US" sz="2800" dirty="0"/>
          </a:p>
        </p:txBody>
      </p:sp>
    </p:spTree>
    <p:extLst>
      <p:ext uri="{BB962C8B-B14F-4D97-AF65-F5344CB8AC3E}">
        <p14:creationId xmlns:p14="http://schemas.microsoft.com/office/powerpoint/2010/main" val="8843978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highlight>
                  <a:srgbClr val="000080"/>
                </a:highlight>
              </a:rPr>
              <a:t> Table of contents </a:t>
            </a:r>
            <a:endParaRPr lang="en-US" dirty="0">
              <a:highlight>
                <a:srgbClr val="000080"/>
              </a:highlight>
            </a:endParaRPr>
          </a:p>
        </p:txBody>
      </p:sp>
      <p:sp>
        <p:nvSpPr>
          <p:cNvPr id="3" name="Content Placeholder 2"/>
          <p:cNvSpPr>
            <a:spLocks noGrp="1"/>
          </p:cNvSpPr>
          <p:nvPr>
            <p:ph idx="1"/>
          </p:nvPr>
        </p:nvSpPr>
        <p:spPr>
          <a:xfrm>
            <a:off x="646111" y="1587260"/>
            <a:ext cx="8946541" cy="4561242"/>
          </a:xfrm>
        </p:spPr>
        <p:txBody>
          <a:bodyPr>
            <a:normAutofit fontScale="77500" lnSpcReduction="20000"/>
          </a:bodyPr>
          <a:lstStyle/>
          <a:p>
            <a:r>
              <a:rPr lang="en-GB" sz="2300" dirty="0">
                <a:latin typeface="Times New Roman" panose="02020603050405020304" pitchFamily="18" charset="0"/>
                <a:cs typeface="Times New Roman" panose="02020603050405020304" pitchFamily="18" charset="0"/>
              </a:rPr>
              <a:t>INTRODUCTION</a:t>
            </a:r>
          </a:p>
          <a:p>
            <a:r>
              <a:rPr lang="en-GB" sz="2300" dirty="0">
                <a:latin typeface="Times New Roman" panose="02020603050405020304" pitchFamily="18" charset="0"/>
                <a:cs typeface="Times New Roman" panose="02020603050405020304" pitchFamily="18" charset="0"/>
              </a:rPr>
              <a:t>CHARACTERISTICS OF  DS</a:t>
            </a:r>
          </a:p>
          <a:p>
            <a:r>
              <a:rPr lang="en-GB" sz="2300" dirty="0">
                <a:latin typeface="Times New Roman" panose="02020603050405020304" pitchFamily="18" charset="0"/>
                <a:cs typeface="Times New Roman" panose="02020603050405020304" pitchFamily="18" charset="0"/>
              </a:rPr>
              <a:t>REQUIREMENTS OF DMMS</a:t>
            </a:r>
          </a:p>
          <a:p>
            <a:r>
              <a:rPr lang="en-GB" sz="2300" dirty="0">
                <a:latin typeface="Times New Roman" panose="02020603050405020304" pitchFamily="18" charset="0"/>
                <a:cs typeface="Times New Roman" panose="02020603050405020304" pitchFamily="18" charset="0"/>
              </a:rPr>
              <a:t>DISTRIBUTE SYSTEM ARCHITECTURE</a:t>
            </a:r>
          </a:p>
          <a:p>
            <a:r>
              <a:rPr lang="en-GB" sz="2300" dirty="0">
                <a:latin typeface="Times New Roman" panose="02020603050405020304" pitchFamily="18" charset="0"/>
                <a:cs typeface="Times New Roman" panose="02020603050405020304" pitchFamily="18" charset="0"/>
              </a:rPr>
              <a:t>PROXY AND WIRELESS CONNECTION</a:t>
            </a:r>
          </a:p>
          <a:p>
            <a:r>
              <a:rPr lang="en-GB" sz="2300" dirty="0">
                <a:latin typeface="Times New Roman" panose="02020603050405020304" pitchFamily="18" charset="0"/>
                <a:cs typeface="Times New Roman" panose="02020603050405020304" pitchFamily="18" charset="0"/>
              </a:rPr>
              <a:t>SOME FACTORS AND APPROACHES</a:t>
            </a:r>
          </a:p>
          <a:p>
            <a:r>
              <a:rPr lang="en-GB" sz="2300" dirty="0">
                <a:latin typeface="Times New Roman" panose="02020603050405020304" pitchFamily="18" charset="0"/>
                <a:cs typeface="Times New Roman" panose="02020603050405020304" pitchFamily="18" charset="0"/>
              </a:rPr>
              <a:t>TYPICAL COMPUTER APPLICATION</a:t>
            </a:r>
          </a:p>
          <a:p>
            <a:r>
              <a:rPr lang="en-US" sz="2300" dirty="0">
                <a:latin typeface="Times New Roman" panose="02020603050405020304" pitchFamily="18" charset="0"/>
                <a:cs typeface="Times New Roman" panose="02020603050405020304" pitchFamily="18" charset="0"/>
              </a:rPr>
              <a:t>C</a:t>
            </a:r>
            <a:r>
              <a:rPr lang="en-US" sz="2300" i="0" dirty="0">
                <a:effectLst/>
                <a:latin typeface="Times New Roman" panose="02020603050405020304" pitchFamily="18" charset="0"/>
                <a:cs typeface="Times New Roman" panose="02020603050405020304" pitchFamily="18" charset="0"/>
              </a:rPr>
              <a:t>HARACTERISTICS OF NETWORK TRAFFIC</a:t>
            </a:r>
          </a:p>
          <a:p>
            <a:r>
              <a:rPr lang="en-GB" sz="2300">
                <a:latin typeface="Times New Roman" panose="02020603050405020304" pitchFamily="18" charset="0"/>
                <a:cs typeface="Times New Roman" panose="02020603050405020304" pitchFamily="18" charset="0"/>
              </a:rPr>
              <a:t>QOS (</a:t>
            </a:r>
            <a:r>
              <a:rPr lang="en-GB" sz="2300" dirty="0">
                <a:latin typeface="Times New Roman" panose="02020603050405020304" pitchFamily="18" charset="0"/>
                <a:cs typeface="Times New Roman" panose="02020603050405020304" pitchFamily="18" charset="0"/>
              </a:rPr>
              <a:t>QUALITY OF SERVICE)</a:t>
            </a:r>
          </a:p>
          <a:p>
            <a:r>
              <a:rPr lang="en-GB" sz="2600" dirty="0">
                <a:latin typeface="Times New Roman" panose="02020603050405020304" pitchFamily="18" charset="0"/>
                <a:cs typeface="Times New Roman" panose="02020603050405020304" pitchFamily="18" charset="0"/>
              </a:rPr>
              <a:t>WHY WE NEED QOS</a:t>
            </a:r>
          </a:p>
          <a:p>
            <a:r>
              <a:rPr lang="en-GB" sz="2300" dirty="0">
                <a:latin typeface="Times New Roman" panose="02020603050405020304" pitchFamily="18" charset="0"/>
                <a:cs typeface="Times New Roman" panose="02020603050405020304" pitchFamily="18" charset="0"/>
              </a:rPr>
              <a:t>CONGESTION CONTROL AND ADMISSION CONTROL</a:t>
            </a:r>
          </a:p>
          <a:p>
            <a:r>
              <a:rPr lang="en-GB" sz="2300" dirty="0">
                <a:latin typeface="Times New Roman" panose="02020603050405020304" pitchFamily="18" charset="0"/>
                <a:cs typeface="Times New Roman" panose="02020603050405020304" pitchFamily="18" charset="0"/>
              </a:rPr>
              <a:t>APPLICATIONS OF DMMS</a:t>
            </a:r>
          </a:p>
          <a:p>
            <a:r>
              <a:rPr lang="en-GB" sz="2300" dirty="0">
                <a:latin typeface="Times New Roman" panose="02020603050405020304" pitchFamily="18" charset="0"/>
                <a:cs typeface="Times New Roman" panose="02020603050405020304" pitchFamily="18" charset="0"/>
              </a:rPr>
              <a:t>CONCLUSION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403" y="1720253"/>
            <a:ext cx="3407784" cy="3417493"/>
          </a:xfrm>
          <a:prstGeom prst="rect">
            <a:avLst/>
          </a:prstGeom>
        </p:spPr>
      </p:pic>
    </p:spTree>
    <p:extLst>
      <p:ext uri="{BB962C8B-B14F-4D97-AF65-F5344CB8AC3E}">
        <p14:creationId xmlns:p14="http://schemas.microsoft.com/office/powerpoint/2010/main" val="1894076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3" name="Picture 12">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1" name="Rectangle 20">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D6A748D-BEEC-43A4-BFF3-B31C0275A5D9}"/>
              </a:ext>
            </a:extLst>
          </p:cNvPr>
          <p:cNvSpPr>
            <a:spLocks noGrp="1"/>
          </p:cNvSpPr>
          <p:nvPr>
            <p:ph type="title" idx="4294967295"/>
          </p:nvPr>
        </p:nvSpPr>
        <p:spPr>
          <a:xfrm>
            <a:off x="648931" y="629266"/>
            <a:ext cx="4166510" cy="1622321"/>
          </a:xfrm>
        </p:spPr>
        <p:txBody>
          <a:bodyPr vert="horz" lIns="91440" tIns="45720" rIns="91440" bIns="45720" rtlCol="0" anchor="t">
            <a:normAutofit/>
          </a:bodyPr>
          <a:lstStyle/>
          <a:p>
            <a:r>
              <a:rPr lang="en-US">
                <a:highlight>
                  <a:srgbClr val="808000"/>
                </a:highlight>
              </a:rPr>
              <a:t>APPLICATIONS OF DMMS</a:t>
            </a:r>
          </a:p>
        </p:txBody>
      </p:sp>
      <p:sp>
        <p:nvSpPr>
          <p:cNvPr id="23" name="Freeform 31">
            <a:extLst>
              <a:ext uri="{FF2B5EF4-FFF2-40B4-BE49-F238E27FC236}">
                <a16:creationId xmlns:a16="http://schemas.microsoft.com/office/drawing/2014/main" id="{1288C528-6850-4309-8D5E-276D46744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Rectangle 24">
            <a:extLst>
              <a:ext uri="{FF2B5EF4-FFF2-40B4-BE49-F238E27FC236}">
                <a16:creationId xmlns:a16="http://schemas.microsoft.com/office/drawing/2014/main" id="{E83C4BF2-CE85-4725-91F5-903A0C2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5">
            <a:extLst>
              <a:ext uri="{FF2B5EF4-FFF2-40B4-BE49-F238E27FC236}">
                <a16:creationId xmlns:a16="http://schemas.microsoft.com/office/drawing/2014/main" id="{F7E85553-125B-468C-B123-44320748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6" name="Picture 5" descr="Graphical user interface, application&#10;&#10;Description automatically generated">
            <a:extLst>
              <a:ext uri="{FF2B5EF4-FFF2-40B4-BE49-F238E27FC236}">
                <a16:creationId xmlns:a16="http://schemas.microsoft.com/office/drawing/2014/main" id="{C002792D-3854-4677-BBD0-1B6176B01EB9}"/>
              </a:ext>
            </a:extLst>
          </p:cNvPr>
          <p:cNvPicPr>
            <a:picLocks noChangeAspect="1"/>
          </p:cNvPicPr>
          <p:nvPr/>
        </p:nvPicPr>
        <p:blipFill rotWithShape="1">
          <a:blip r:embed="rId7">
            <a:extLst>
              <a:ext uri="{28A0092B-C50C-407E-A947-70E740481C1C}">
                <a14:useLocalDpi xmlns:a14="http://schemas.microsoft.com/office/drawing/2010/main" val="0"/>
              </a:ext>
            </a:extLst>
          </a:blip>
          <a:srcRect r="2561"/>
          <a:stretch/>
        </p:blipFill>
        <p:spPr>
          <a:xfrm>
            <a:off x="6093992" y="1331575"/>
            <a:ext cx="5449889" cy="4194847"/>
          </a:xfrm>
          <a:prstGeom prst="rect">
            <a:avLst/>
          </a:prstGeom>
          <a:effectLst/>
        </p:spPr>
      </p:pic>
      <p:sp>
        <p:nvSpPr>
          <p:cNvPr id="29" name="Rectangle 28">
            <a:extLst>
              <a:ext uri="{FF2B5EF4-FFF2-40B4-BE49-F238E27FC236}">
                <a16:creationId xmlns:a16="http://schemas.microsoft.com/office/drawing/2014/main" id="{C1DE0CAB-0099-47AE-8A9D-F0C80866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4294967295"/>
            <p:extLst>
              <p:ext uri="{D42A27DB-BD31-4B8C-83A1-F6EECF244321}">
                <p14:modId xmlns:p14="http://schemas.microsoft.com/office/powerpoint/2010/main" val="2855045853"/>
              </p:ext>
            </p:extLst>
          </p:nvPr>
        </p:nvGraphicFramePr>
        <p:xfrm>
          <a:off x="648931" y="2438400"/>
          <a:ext cx="4166509" cy="37854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72665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 name="Picture 2" descr="A picture containing flower, plant, daisy&#10;&#10;Description automatically generated">
            <a:extLst>
              <a:ext uri="{FF2B5EF4-FFF2-40B4-BE49-F238E27FC236}">
                <a16:creationId xmlns:a16="http://schemas.microsoft.com/office/drawing/2014/main" id="{33560CB7-5E6F-4BB1-9F24-810E1040AB4F}"/>
              </a:ext>
            </a:extLst>
          </p:cNvPr>
          <p:cNvPicPr>
            <a:picLocks noChangeAspect="1"/>
          </p:cNvPicPr>
          <p:nvPr/>
        </p:nvPicPr>
        <p:blipFill rotWithShape="1">
          <a:blip r:embed="rId3">
            <a:extLst>
              <a:ext uri="{28A0092B-C50C-407E-A947-70E740481C1C}">
                <a14:useLocalDpi xmlns:a14="http://schemas.microsoft.com/office/drawing/2010/main" val="0"/>
              </a:ext>
            </a:extLst>
          </a:blip>
          <a:srcRect t="16045"/>
          <a:stretch/>
        </p:blipFill>
        <p:spPr>
          <a:xfrm>
            <a:off x="20" y="-16924"/>
            <a:ext cx="12191980" cy="6857990"/>
          </a:xfrm>
          <a:prstGeom prst="rect">
            <a:avLst/>
          </a:prstGeom>
          <a:effectLst>
            <a:outerShdw blurRad="50800" dist="50800" dir="5400000" algn="ctr" rotWithShape="0">
              <a:srgbClr val="000000">
                <a:alpha val="8000"/>
              </a:srgbClr>
            </a:outerShdw>
          </a:effectLst>
        </p:spPr>
      </p:pic>
      <p:sp>
        <p:nvSpPr>
          <p:cNvPr id="15" name="Rectangle 14">
            <a:extLst>
              <a:ext uri="{FF2B5EF4-FFF2-40B4-BE49-F238E27FC236}">
                <a16:creationId xmlns:a16="http://schemas.microsoft.com/office/drawing/2014/main" id="{52B1435E-BAB8-43AB-AF6A-C15D437DC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9631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computer, desk&#10;&#10;Description automatically generated">
            <a:extLst>
              <a:ext uri="{FF2B5EF4-FFF2-40B4-BE49-F238E27FC236}">
                <a16:creationId xmlns:a16="http://schemas.microsoft.com/office/drawing/2014/main" id="{1FF9BB1E-17E2-40F4-A9E2-20C873C73A8F}"/>
              </a:ext>
            </a:extLst>
          </p:cNvPr>
          <p:cNvPicPr>
            <a:picLocks noChangeAspect="1"/>
          </p:cNvPicPr>
          <p:nvPr/>
        </p:nvPicPr>
        <p:blipFill>
          <a:blip r:embed="rId2">
            <a:alphaModFix amt="54000"/>
            <a:extLst>
              <a:ext uri="{BEBA8EAE-BF5A-486C-A8C5-ECC9F3942E4B}">
                <a14:imgProps xmlns:a14="http://schemas.microsoft.com/office/drawing/2010/main">
                  <a14:imgLayer r:embed="rId3">
                    <a14:imgEffect>
                      <a14:colorTemperature colorTemp="10765"/>
                    </a14:imgEffect>
                    <a14:imgEffect>
                      <a14:saturation sat="360000"/>
                    </a14:imgEffect>
                  </a14:imgLayer>
                </a14:imgProps>
              </a:ext>
              <a:ext uri="{28A0092B-C50C-407E-A947-70E740481C1C}">
                <a14:useLocalDpi xmlns:a14="http://schemas.microsoft.com/office/drawing/2010/main" val="0"/>
              </a:ext>
            </a:extLst>
          </a:blip>
          <a:stretch>
            <a:fillRect/>
          </a:stretch>
        </p:blipFill>
        <p:spPr>
          <a:xfrm>
            <a:off x="0" y="0"/>
            <a:ext cx="12192000" cy="7145867"/>
          </a:xfrm>
          <a:prstGeom prst="rect">
            <a:avLst/>
          </a:prstGeom>
          <a:effectLst>
            <a:outerShdw blurRad="50800" dist="50800" dir="5400000" algn="ctr" rotWithShape="0">
              <a:srgbClr val="000000"/>
            </a:outerShdw>
          </a:effectLst>
        </p:spPr>
      </p:pic>
      <p:sp>
        <p:nvSpPr>
          <p:cNvPr id="4" name="Title 3">
            <a:extLst>
              <a:ext uri="{FF2B5EF4-FFF2-40B4-BE49-F238E27FC236}">
                <a16:creationId xmlns:a16="http://schemas.microsoft.com/office/drawing/2014/main" id="{DD1D52FC-DE69-4CD1-AC7C-6A1AD794A5AC}"/>
              </a:ext>
            </a:extLst>
          </p:cNvPr>
          <p:cNvSpPr>
            <a:spLocks noGrp="1"/>
          </p:cNvSpPr>
          <p:nvPr>
            <p:ph type="title"/>
          </p:nvPr>
        </p:nvSpPr>
        <p:spPr>
          <a:xfrm>
            <a:off x="999066" y="452718"/>
            <a:ext cx="8432801" cy="707215"/>
          </a:xfrm>
        </p:spPr>
        <p:txBody>
          <a:bodyPr/>
          <a:lstStyle/>
          <a:p>
            <a:pPr>
              <a:spcBef>
                <a:spcPct val="0"/>
              </a:spcBef>
              <a:spcAft>
                <a:spcPts val="600"/>
              </a:spcAft>
            </a:pPr>
            <a:r>
              <a:rPr lang="en-US" sz="4400" dirty="0">
                <a:solidFill>
                  <a:schemeClr val="tx2"/>
                </a:solidFill>
                <a:latin typeface="Times New Roman" panose="02020603050405020304" pitchFamily="18" charset="0"/>
                <a:ea typeface="+mj-ea"/>
                <a:cs typeface="Times New Roman" panose="02020603050405020304" pitchFamily="18" charset="0"/>
              </a:rPr>
              <a:t>                       </a:t>
            </a:r>
            <a:r>
              <a:rPr lang="en-US" sz="4800" b="1" dirty="0">
                <a:solidFill>
                  <a:schemeClr val="tx2"/>
                </a:solidFill>
                <a:highlight>
                  <a:srgbClr val="800080"/>
                </a:highlight>
                <a:latin typeface="Times New Roman" panose="02020603050405020304" pitchFamily="18" charset="0"/>
                <a:ea typeface="+mj-ea"/>
                <a:cs typeface="Times New Roman" panose="02020603050405020304" pitchFamily="18" charset="0"/>
              </a:rPr>
              <a:t>Introduction</a:t>
            </a:r>
            <a:br>
              <a:rPr lang="en-US" sz="4400" b="1" dirty="0">
                <a:solidFill>
                  <a:schemeClr val="tx2"/>
                </a:solidFill>
                <a:highlight>
                  <a:srgbClr val="800080"/>
                </a:highlight>
                <a:latin typeface="Times New Roman" panose="02020603050405020304" pitchFamily="18" charset="0"/>
                <a:ea typeface="+mj-ea"/>
                <a:cs typeface="Times New Roman" panose="02020603050405020304" pitchFamily="18" charset="0"/>
              </a:rPr>
            </a:br>
            <a:br>
              <a:rPr lang="en-US" sz="4400" b="1" dirty="0">
                <a:solidFill>
                  <a:schemeClr val="tx2"/>
                </a:solidFill>
                <a:highlight>
                  <a:srgbClr val="800080"/>
                </a:highlight>
                <a:latin typeface="Times New Roman" panose="02020603050405020304" pitchFamily="18" charset="0"/>
                <a:ea typeface="+mj-ea"/>
                <a:cs typeface="Times New Roman" panose="02020603050405020304" pitchFamily="18" charset="0"/>
              </a:rPr>
            </a:br>
            <a:r>
              <a:rPr lang="en-US" sz="4400" b="1" dirty="0">
                <a:solidFill>
                  <a:schemeClr val="tx1"/>
                </a:solidFill>
                <a:latin typeface="Times New Roman" panose="02020603050405020304" pitchFamily="18" charset="0"/>
                <a:ea typeface="+mj-ea"/>
                <a:cs typeface="Times New Roman" panose="02020603050405020304" pitchFamily="18" charset="0"/>
              </a:rPr>
              <a:t>What is  Distributed System ?</a:t>
            </a:r>
            <a:br>
              <a:rPr lang="en-US" sz="4400" b="1" dirty="0">
                <a:solidFill>
                  <a:schemeClr val="tx2"/>
                </a:solidFill>
                <a:latin typeface="Times New Roman" panose="02020603050405020304" pitchFamily="18" charset="0"/>
                <a:ea typeface="+mj-ea"/>
                <a:cs typeface="Times New Roman" panose="02020603050405020304" pitchFamily="18" charset="0"/>
              </a:rPr>
            </a:br>
            <a:endParaRPr lang="en-US" dirty="0"/>
          </a:p>
        </p:txBody>
      </p:sp>
      <p:sp>
        <p:nvSpPr>
          <p:cNvPr id="5" name="Content Placeholder 4">
            <a:extLst>
              <a:ext uri="{FF2B5EF4-FFF2-40B4-BE49-F238E27FC236}">
                <a16:creationId xmlns:a16="http://schemas.microsoft.com/office/drawing/2014/main" id="{A57D7C94-EC25-453C-BD27-E971288D6010}"/>
              </a:ext>
            </a:extLst>
          </p:cNvPr>
          <p:cNvSpPr>
            <a:spLocks noGrp="1"/>
          </p:cNvSpPr>
          <p:nvPr>
            <p:ph idx="1"/>
          </p:nvPr>
        </p:nvSpPr>
        <p:spPr/>
        <p:txBody>
          <a:bodyPr/>
          <a:lstStyle/>
          <a:p>
            <a:pPr marL="0" indent="0">
              <a:spcBef>
                <a:spcPts val="1000"/>
              </a:spcBef>
              <a:buClr>
                <a:schemeClr val="accent1">
                  <a:lumMod val="60000"/>
                  <a:lumOff val="40000"/>
                </a:schemeClr>
              </a:buClr>
              <a:buSzPct val="80000"/>
              <a:buNone/>
            </a:pPr>
            <a:endParaRPr lang="en-US" sz="2800" dirty="0">
              <a:latin typeface="Times New Roman" panose="02020603050405020304" pitchFamily="18" charset="0"/>
              <a:cs typeface="Times New Roman" panose="02020603050405020304" pitchFamily="18" charset="0"/>
            </a:endParaRPr>
          </a:p>
          <a:p>
            <a:pPr marL="0" indent="0">
              <a:spcBef>
                <a:spcPts val="1000"/>
              </a:spcBef>
              <a:buClr>
                <a:schemeClr val="accent1">
                  <a:lumMod val="60000"/>
                  <a:lumOff val="40000"/>
                </a:schemeClr>
              </a:buClr>
              <a:buSzPct val="80000"/>
              <a:buNone/>
            </a:pPr>
            <a:endParaRPr lang="en-US" sz="2800" dirty="0">
              <a:highlight>
                <a:srgbClr val="808000"/>
              </a:highlight>
              <a:latin typeface="Times New Roman" panose="02020603050405020304" pitchFamily="18" charset="0"/>
              <a:cs typeface="Times New Roman" panose="02020603050405020304" pitchFamily="18" charset="0"/>
            </a:endParaRPr>
          </a:p>
          <a:p>
            <a:pPr marL="342900" indent="-342900">
              <a:spcBef>
                <a:spcPts val="1000"/>
              </a:spcBef>
              <a:buClr>
                <a:schemeClr val="accent1">
                  <a:lumMod val="60000"/>
                  <a:lumOff val="40000"/>
                </a:schemeClr>
              </a:buClr>
              <a:buSzPct val="80000"/>
              <a:buFont typeface="Wingdings" panose="05000000000000000000" pitchFamily="2" charset="2"/>
              <a:buChar char="Ø"/>
            </a:pPr>
            <a:r>
              <a:rPr lang="en-US" sz="2800" dirty="0">
                <a:highlight>
                  <a:srgbClr val="808000"/>
                </a:highlight>
                <a:latin typeface="Times New Roman" panose="02020603050405020304" pitchFamily="18" charset="0"/>
                <a:cs typeface="Times New Roman" panose="02020603050405020304" pitchFamily="18" charset="0"/>
              </a:rPr>
              <a:t>A network of autonomous computers that communicate by message passing to perform some task</a:t>
            </a:r>
            <a:endParaRPr lang="en-US" sz="2800" dirty="0">
              <a:latin typeface="Times New Roman" panose="02020603050405020304" pitchFamily="18" charset="0"/>
              <a:ea typeface="+mj-ea"/>
              <a:cs typeface="Times New Roman" panose="02020603050405020304" pitchFamily="18" charset="0"/>
            </a:endParaRPr>
          </a:p>
          <a:p>
            <a:pPr marL="285750" indent="-285750">
              <a:lnSpc>
                <a:spcPct val="150000"/>
              </a:lnSpc>
              <a:spcBef>
                <a:spcPts val="1000"/>
              </a:spcBef>
              <a:buClr>
                <a:schemeClr val="accent1">
                  <a:lumMod val="60000"/>
                  <a:lumOff val="40000"/>
                </a:schemeClr>
              </a:buClr>
              <a:buSzPct val="80000"/>
              <a:buFont typeface="Arial" panose="020B0604020202020204" pitchFamily="34" charset="0"/>
              <a:buChar char="•"/>
            </a:pPr>
            <a:r>
              <a:rPr lang="en-US" sz="2800" dirty="0">
                <a:highlight>
                  <a:srgbClr val="000080"/>
                </a:highlight>
                <a:latin typeface="Times New Roman" panose="02020603050405020304" pitchFamily="18" charset="0"/>
                <a:cs typeface="Times New Roman" panose="02020603050405020304" pitchFamily="18" charset="0"/>
              </a:rPr>
              <a:t> Autonomous: able to act independently  </a:t>
            </a:r>
          </a:p>
          <a:p>
            <a:pPr marL="285750" indent="-285750">
              <a:lnSpc>
                <a:spcPct val="150000"/>
              </a:lnSpc>
              <a:spcBef>
                <a:spcPts val="1000"/>
              </a:spcBef>
              <a:buClr>
                <a:schemeClr val="accent1">
                  <a:lumMod val="60000"/>
                  <a:lumOff val="40000"/>
                </a:schemeClr>
              </a:buClr>
              <a:buSzPct val="8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a:t>
            </a:r>
            <a:r>
              <a:rPr lang="en-US" sz="2800" dirty="0">
                <a:highlight>
                  <a:srgbClr val="00FF00"/>
                </a:highlight>
                <a:latin typeface="Times New Roman" panose="02020603050405020304" pitchFamily="18" charset="0"/>
                <a:cs typeface="Times New Roman" panose="02020603050405020304" pitchFamily="18" charset="0"/>
              </a:rPr>
              <a:t>Communication: shared memory or message  passing </a:t>
            </a:r>
            <a:endParaRPr lang="en-US" sz="2800" dirty="0">
              <a:highlight>
                <a:srgbClr val="00FF00"/>
              </a:highlight>
              <a:latin typeface="Times New Roman" panose="02020603050405020304" pitchFamily="18" charset="0"/>
              <a:ea typeface="+mj-ea"/>
              <a:cs typeface="Times New Roman" panose="02020603050405020304" pitchFamily="18" charset="0"/>
            </a:endParaRPr>
          </a:p>
          <a:p>
            <a:endParaRPr lang="en-US" dirty="0"/>
          </a:p>
        </p:txBody>
      </p:sp>
    </p:spTree>
    <p:extLst>
      <p:ext uri="{BB962C8B-B14F-4D97-AF65-F5344CB8AC3E}">
        <p14:creationId xmlns:p14="http://schemas.microsoft.com/office/powerpoint/2010/main" val="51687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F49EA853-7EA3-406B-9834-96A721D8D42A}"/>
              </a:ext>
            </a:extLst>
          </p:cNvPr>
          <p:cNvPicPr>
            <a:picLocks noChangeAspect="1"/>
          </p:cNvPicPr>
          <p:nvPr/>
        </p:nvPicPr>
        <p:blipFill rotWithShape="1">
          <a:blip r:embed="rId2">
            <a:extLst>
              <a:ext uri="{28A0092B-C50C-407E-A947-70E740481C1C}">
                <a14:useLocalDpi xmlns:a14="http://schemas.microsoft.com/office/drawing/2010/main" val="0"/>
              </a:ext>
            </a:extLst>
          </a:blip>
          <a:srcRect l="1335" r="1224" b="-2"/>
          <a:stretch/>
        </p:blipFill>
        <p:spPr>
          <a:xfrm>
            <a:off x="6223891" y="2056641"/>
            <a:ext cx="5451627" cy="4196185"/>
          </a:xfrm>
          <a:prstGeom prst="rect">
            <a:avLst/>
          </a:prstGeom>
          <a:effectLst>
            <a:outerShdw blurRad="50800" dist="38100" dir="5400000" algn="t" rotWithShape="0">
              <a:prstClr val="black">
                <a:alpha val="43000"/>
              </a:prstClr>
            </a:outerShdw>
          </a:effectLst>
        </p:spPr>
      </p:pic>
      <p:sp>
        <p:nvSpPr>
          <p:cNvPr id="4" name="TextBox 3">
            <a:extLst>
              <a:ext uri="{FF2B5EF4-FFF2-40B4-BE49-F238E27FC236}">
                <a16:creationId xmlns:a16="http://schemas.microsoft.com/office/drawing/2014/main" id="{2FC11BBE-C3FD-4B10-A491-FF8627CC4102}"/>
              </a:ext>
            </a:extLst>
          </p:cNvPr>
          <p:cNvSpPr txBox="1"/>
          <p:nvPr/>
        </p:nvSpPr>
        <p:spPr>
          <a:xfrm>
            <a:off x="781640" y="1869658"/>
            <a:ext cx="5314360" cy="3108543"/>
          </a:xfrm>
          <a:prstGeom prst="rect">
            <a:avLst/>
          </a:prstGeom>
          <a:noFill/>
        </p:spPr>
        <p:txBody>
          <a:bodyPr wrap="square">
            <a:sp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Distributed multimedia systems consist of multimedia databases, proxy and information servers, and clients, and are intended to for the distribution of multimedia content over the</a:t>
            </a:r>
          </a:p>
          <a:p>
            <a:r>
              <a:rPr lang="en-US" sz="2800" dirty="0">
                <a:latin typeface="Times New Roman" panose="02020603050405020304" pitchFamily="18" charset="0"/>
                <a:cs typeface="Times New Roman" panose="02020603050405020304" pitchFamily="18" charset="0"/>
              </a:rPr>
              <a:t>     networks. </a:t>
            </a:r>
          </a:p>
        </p:txBody>
      </p:sp>
      <p:sp>
        <p:nvSpPr>
          <p:cNvPr id="6" name="TextBox 5">
            <a:extLst>
              <a:ext uri="{FF2B5EF4-FFF2-40B4-BE49-F238E27FC236}">
                <a16:creationId xmlns:a16="http://schemas.microsoft.com/office/drawing/2014/main" id="{C68E873D-93C1-4AF2-853A-E5E1D9788B2F}"/>
              </a:ext>
            </a:extLst>
          </p:cNvPr>
          <p:cNvSpPr txBox="1"/>
          <p:nvPr/>
        </p:nvSpPr>
        <p:spPr>
          <a:xfrm>
            <a:off x="1180707" y="1003110"/>
            <a:ext cx="9235912" cy="584775"/>
          </a:xfrm>
          <a:prstGeom prst="rect">
            <a:avLst/>
          </a:prstGeom>
          <a:noFill/>
        </p:spPr>
        <p:txBody>
          <a:bodyPr wrap="square">
            <a:spAutoFit/>
          </a:bodyPr>
          <a:lstStyle/>
          <a:p>
            <a:pPr>
              <a:spcBef>
                <a:spcPct val="0"/>
              </a:spcBef>
              <a:spcAft>
                <a:spcPts val="600"/>
              </a:spcAft>
            </a:pPr>
            <a:r>
              <a:rPr lang="en-US" sz="3200" b="1" dirty="0">
                <a:solidFill>
                  <a:schemeClr val="tx2"/>
                </a:solidFill>
                <a:highlight>
                  <a:srgbClr val="000080"/>
                </a:highlight>
                <a:latin typeface="Times New Roman" panose="02020603050405020304" pitchFamily="18" charset="0"/>
                <a:ea typeface="+mj-ea"/>
                <a:cs typeface="Times New Roman" panose="02020603050405020304" pitchFamily="18" charset="0"/>
              </a:rPr>
              <a:t>What is </a:t>
            </a:r>
            <a:r>
              <a:rPr lang="en-US" sz="3200" dirty="0">
                <a:highlight>
                  <a:srgbClr val="000080"/>
                </a:highlight>
                <a:latin typeface="Times New Roman" panose="02020603050405020304" pitchFamily="18" charset="0"/>
                <a:cs typeface="Times New Roman" panose="02020603050405020304" pitchFamily="18" charset="0"/>
              </a:rPr>
              <a:t>Distributed multimedia systems </a:t>
            </a:r>
            <a:r>
              <a:rPr lang="en-US" sz="3200" b="1" dirty="0">
                <a:solidFill>
                  <a:schemeClr val="tx2"/>
                </a:solidFill>
                <a:highlight>
                  <a:srgbClr val="000080"/>
                </a:highlight>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335431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204769" cy="1400530"/>
          </a:xfrm>
        </p:spPr>
        <p:txBody>
          <a:bodyPr>
            <a:normAutofit/>
          </a:bodyPr>
          <a:lstStyle/>
          <a:p>
            <a:r>
              <a:rPr lang="en-US" sz="3200" b="1" dirty="0">
                <a:highlight>
                  <a:srgbClr val="000080"/>
                </a:highlight>
                <a:latin typeface="Times New Roman" panose="02020603050405020304" pitchFamily="18" charset="0"/>
                <a:cs typeface="Times New Roman" panose="02020603050405020304" pitchFamily="18" charset="0"/>
              </a:rPr>
              <a:t>Characteristics Of Distributed Multimedia Systems</a:t>
            </a:r>
          </a:p>
        </p:txBody>
      </p:sp>
      <p:sp>
        <p:nvSpPr>
          <p:cNvPr id="3" name="Content Placeholder 2"/>
          <p:cNvSpPr>
            <a:spLocks noGrp="1"/>
          </p:cNvSpPr>
          <p:nvPr>
            <p:ph sz="quarter" idx="13"/>
          </p:nvPr>
        </p:nvSpPr>
        <p:spPr>
          <a:xfrm>
            <a:off x="646111" y="1693808"/>
            <a:ext cx="10394707" cy="4849232"/>
          </a:xfrm>
        </p:spPr>
        <p:txBody>
          <a:bodyPr>
            <a:normAutofit fontScale="32500" lnSpcReduction="20000"/>
          </a:bodyPr>
          <a:lstStyle/>
          <a:p>
            <a:r>
              <a:rPr lang="en-US" sz="6200" dirty="0">
                <a:latin typeface="Times New Roman" panose="02020603050405020304" pitchFamily="18" charset="0"/>
                <a:cs typeface="Times New Roman" panose="02020603050405020304" pitchFamily="18" charset="0"/>
              </a:rPr>
              <a:t> Delivering the streams of multimedia data </a:t>
            </a:r>
          </a:p>
          <a:p>
            <a:pPr>
              <a:buFont typeface="Wingdings" panose="05000000000000000000" pitchFamily="2" charset="2"/>
              <a:buChar char="ü"/>
            </a:pPr>
            <a:r>
              <a:rPr lang="en-US" sz="6200" dirty="0">
                <a:latin typeface="Times New Roman" panose="02020603050405020304" pitchFamily="18" charset="0"/>
                <a:cs typeface="Times New Roman" panose="02020603050405020304" pitchFamily="18" charset="0"/>
              </a:rPr>
              <a:t>                   Audio samples, Video frames </a:t>
            </a:r>
          </a:p>
          <a:p>
            <a:pPr>
              <a:buFont typeface="Wingdings" panose="05000000000000000000" pitchFamily="2" charset="2"/>
              <a:buChar char="ü"/>
            </a:pPr>
            <a:endParaRPr lang="en-US" sz="6200" dirty="0">
              <a:latin typeface="Times New Roman" panose="02020603050405020304" pitchFamily="18" charset="0"/>
              <a:cs typeface="Times New Roman" panose="02020603050405020304" pitchFamily="18" charset="0"/>
            </a:endParaRPr>
          </a:p>
          <a:p>
            <a:r>
              <a:rPr lang="en-US" sz="6200" dirty="0">
                <a:latin typeface="Times New Roman" panose="02020603050405020304" pitchFamily="18" charset="0"/>
                <a:cs typeface="Times New Roman" panose="02020603050405020304" pitchFamily="18" charset="0"/>
              </a:rPr>
              <a:t> To meet the timing requirements </a:t>
            </a:r>
          </a:p>
          <a:p>
            <a:pPr>
              <a:buFont typeface="Wingdings" panose="05000000000000000000" pitchFamily="2" charset="2"/>
              <a:buChar char="ü"/>
            </a:pPr>
            <a:r>
              <a:rPr lang="en-US" sz="6200" dirty="0">
                <a:latin typeface="Times New Roman" panose="02020603050405020304" pitchFamily="18" charset="0"/>
                <a:cs typeface="Times New Roman" panose="02020603050405020304" pitchFamily="18" charset="0"/>
              </a:rPr>
              <a:t>                    QoS ( Quality of Service ) </a:t>
            </a:r>
          </a:p>
          <a:p>
            <a:pPr>
              <a:buFont typeface="Wingdings" panose="05000000000000000000" pitchFamily="2" charset="2"/>
              <a:buChar char="ü"/>
            </a:pPr>
            <a:endParaRPr lang="en-US" sz="6200" dirty="0">
              <a:latin typeface="Times New Roman" panose="02020603050405020304" pitchFamily="18" charset="0"/>
              <a:cs typeface="Times New Roman" panose="02020603050405020304" pitchFamily="18" charset="0"/>
            </a:endParaRPr>
          </a:p>
          <a:p>
            <a:r>
              <a:rPr lang="en-US" sz="6200" dirty="0">
                <a:latin typeface="Times New Roman" panose="02020603050405020304" pitchFamily="18" charset="0"/>
                <a:cs typeface="Times New Roman" panose="02020603050405020304" pitchFamily="18" charset="0"/>
              </a:rPr>
              <a:t>Flexibility (adapting to user needs)</a:t>
            </a:r>
          </a:p>
          <a:p>
            <a:pPr marL="0" indent="0">
              <a:buNone/>
            </a:pPr>
            <a:endParaRPr lang="en-US" sz="6200" dirty="0">
              <a:latin typeface="Times New Roman" panose="02020603050405020304" pitchFamily="18" charset="0"/>
              <a:cs typeface="Times New Roman" panose="02020603050405020304" pitchFamily="18" charset="0"/>
            </a:endParaRPr>
          </a:p>
          <a:p>
            <a:r>
              <a:rPr lang="en-US" sz="6200" dirty="0">
                <a:latin typeface="Times New Roman" panose="02020603050405020304" pitchFamily="18" charset="0"/>
                <a:cs typeface="Times New Roman" panose="02020603050405020304" pitchFamily="18" charset="0"/>
              </a:rPr>
              <a:t>Availability</a:t>
            </a:r>
          </a:p>
          <a:p>
            <a:pPr marL="0" indent="0">
              <a:buNone/>
            </a:pPr>
            <a:endParaRPr lang="en-US" sz="6200" dirty="0">
              <a:latin typeface="Times New Roman" panose="02020603050405020304" pitchFamily="18" charset="0"/>
              <a:cs typeface="Times New Roman" panose="02020603050405020304" pitchFamily="18" charset="0"/>
            </a:endParaRPr>
          </a:p>
          <a:p>
            <a:r>
              <a:rPr lang="en-US" sz="6200" dirty="0">
                <a:latin typeface="Times New Roman" panose="02020603050405020304" pitchFamily="18" charset="0"/>
                <a:cs typeface="Times New Roman" panose="02020603050405020304" pitchFamily="18" charset="0"/>
              </a:rPr>
              <a:t>Scalability -Scalability is the measure of a system’s ability to increase or decrease in performance and cost in response to changes in application and system processing demands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9" name="Picture 8" descr="Icon&#10;&#10;Description automatically generated">
            <a:extLst>
              <a:ext uri="{FF2B5EF4-FFF2-40B4-BE49-F238E27FC236}">
                <a16:creationId xmlns:a16="http://schemas.microsoft.com/office/drawing/2014/main" id="{E57D1DDC-F674-4514-B747-F4A6ED339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8850" y="3436883"/>
            <a:ext cx="2331456" cy="1865164"/>
          </a:xfrm>
          <a:prstGeom prst="rect">
            <a:avLst/>
          </a:prstGeom>
        </p:spPr>
      </p:pic>
      <p:pic>
        <p:nvPicPr>
          <p:cNvPr id="5" name="Picture 4">
            <a:extLst>
              <a:ext uri="{FF2B5EF4-FFF2-40B4-BE49-F238E27FC236}">
                <a16:creationId xmlns:a16="http://schemas.microsoft.com/office/drawing/2014/main" id="{9F2451B3-BDCB-4C3F-9229-DB0CC7E63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928" y="1693808"/>
            <a:ext cx="1621872" cy="1743075"/>
          </a:xfrm>
          <a:prstGeom prst="rect">
            <a:avLst/>
          </a:prstGeom>
          <a:ln>
            <a:noFill/>
          </a:ln>
          <a:effectLst>
            <a:softEdge rad="112500"/>
          </a:effectLst>
        </p:spPr>
      </p:pic>
      <p:pic>
        <p:nvPicPr>
          <p:cNvPr id="6" name="Picture 5">
            <a:extLst>
              <a:ext uri="{FF2B5EF4-FFF2-40B4-BE49-F238E27FC236}">
                <a16:creationId xmlns:a16="http://schemas.microsoft.com/office/drawing/2014/main" id="{FE8A4323-6A77-4D36-A1CD-428339F44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240" y="1693809"/>
            <a:ext cx="2235200" cy="1743075"/>
          </a:xfrm>
          <a:prstGeom prst="rect">
            <a:avLst/>
          </a:prstGeom>
          <a:ln>
            <a:noFill/>
          </a:ln>
          <a:effectLst>
            <a:softEdge rad="112500"/>
          </a:effectLst>
        </p:spPr>
      </p:pic>
    </p:spTree>
    <p:extLst>
      <p:ext uri="{BB962C8B-B14F-4D97-AF65-F5344CB8AC3E}">
        <p14:creationId xmlns:p14="http://schemas.microsoft.com/office/powerpoint/2010/main" val="37771076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 calcmode="lin" valueType="num">
                                      <p:cBhvr additive="base">
                                        <p:cTn id="4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highlight>
                  <a:srgbClr val="800080"/>
                </a:highlight>
                <a:latin typeface="Times New Roman" panose="02020603050405020304" pitchFamily="18" charset="0"/>
                <a:cs typeface="Times New Roman" panose="02020603050405020304" pitchFamily="18" charset="0"/>
              </a:rPr>
              <a:t>REQUIREMENTS OF DMMS</a:t>
            </a:r>
          </a:p>
        </p:txBody>
      </p:sp>
      <p:sp>
        <p:nvSpPr>
          <p:cNvPr id="3" name="Content Placeholder 2"/>
          <p:cNvSpPr>
            <a:spLocks noGrp="1"/>
          </p:cNvSpPr>
          <p:nvPr>
            <p:ph sz="quarter" idx="13"/>
          </p:nvPr>
        </p:nvSpPr>
        <p:spPr>
          <a:xfrm>
            <a:off x="355599" y="1397001"/>
            <a:ext cx="8094133" cy="5164666"/>
          </a:xfrm>
        </p:spPr>
        <p:txBody>
          <a:bodyPr>
            <a:noAutofit/>
          </a:bodyPr>
          <a:lstStyle/>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Providing support for continuous media types, such as audio, video and animation</a:t>
            </a:r>
          </a:p>
          <a:p>
            <a:pPr marL="0" indent="0">
              <a:buNone/>
            </a:pPr>
            <a:r>
              <a:rPr lang="en-US" sz="1800" dirty="0">
                <a:latin typeface="Times New Roman" panose="02020603050405020304" pitchFamily="18" charset="0"/>
                <a:cs typeface="Times New Roman" panose="02020603050405020304" pitchFamily="18" charset="0"/>
              </a:rPr>
              <a:t>       The introduction of such continuous media data to  distributed systems demands</a:t>
            </a:r>
          </a:p>
          <a:p>
            <a:pPr marL="0" indent="0">
              <a:buNone/>
            </a:pPr>
            <a:r>
              <a:rPr lang="en-US" sz="1800" dirty="0">
                <a:latin typeface="Times New Roman" panose="02020603050405020304" pitchFamily="18" charset="0"/>
                <a:cs typeface="Times New Roman" panose="02020603050405020304" pitchFamily="18" charset="0"/>
              </a:rPr>
              <a:t>       the need for continuous data transfers over relatively long periods of time. </a:t>
            </a:r>
          </a:p>
          <a:p>
            <a:pPr marL="0" indent="0">
              <a:buNone/>
            </a:pPr>
            <a:r>
              <a:rPr lang="en-US" sz="1800" dirty="0">
                <a:latin typeface="Times New Roman" panose="02020603050405020304" pitchFamily="18" charset="0"/>
                <a:cs typeface="Times New Roman" panose="02020603050405020304" pitchFamily="18" charset="0"/>
              </a:rPr>
              <a:t>       -High bandwidth is required. </a:t>
            </a:r>
          </a:p>
          <a:p>
            <a:pPr marL="0" indent="0">
              <a:buNone/>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The second requirement of distributed multimedia applications is the need for sophisticated quality of service (QoS) management.</a:t>
            </a:r>
          </a:p>
          <a:p>
            <a:pPr marL="0" indent="0">
              <a:buNone/>
            </a:pPr>
            <a:r>
              <a:rPr lang="en-US" sz="1800" dirty="0">
                <a:latin typeface="Times New Roman" panose="02020603050405020304" pitchFamily="18" charset="0"/>
                <a:cs typeface="Times New Roman" panose="02020603050405020304" pitchFamily="18" charset="0"/>
              </a:rPr>
              <a:t>        -Ensuring that the service requests should be met. </a:t>
            </a:r>
          </a:p>
          <a:p>
            <a:pPr marL="0" indent="0">
              <a:buNone/>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Supporting multiparty communications. Many distributed multimedia applications are concerned with interactions between dispersed groups of users. </a:t>
            </a:r>
          </a:p>
          <a:p>
            <a:pPr marL="0" indent="0">
              <a:buNone/>
            </a:pPr>
            <a:r>
              <a:rPr lang="en-US" sz="1800" dirty="0">
                <a:latin typeface="Times New Roman" panose="02020603050405020304" pitchFamily="18" charset="0"/>
                <a:cs typeface="Times New Roman" panose="02020603050405020304" pitchFamily="18" charset="0"/>
              </a:rPr>
              <a:t>        -Example: Remote conference application.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671" y="2236546"/>
            <a:ext cx="2335904" cy="15199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671" y="4277857"/>
            <a:ext cx="2408573" cy="1237963"/>
          </a:xfrm>
          <a:prstGeom prst="rect">
            <a:avLst/>
          </a:prstGeom>
        </p:spPr>
      </p:pic>
    </p:spTree>
    <p:extLst>
      <p:ext uri="{BB962C8B-B14F-4D97-AF65-F5344CB8AC3E}">
        <p14:creationId xmlns:p14="http://schemas.microsoft.com/office/powerpoint/2010/main" val="611381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down)">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down)">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down)">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circle(in)">
                                      <p:cBhvr>
                                        <p:cTn id="53" dur="20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622" y="334817"/>
            <a:ext cx="10396882" cy="1151965"/>
          </a:xfrm>
        </p:spPr>
        <p:txBody>
          <a:bodyPr>
            <a:normAutofit/>
          </a:bodyPr>
          <a:lstStyle/>
          <a:p>
            <a:r>
              <a:rPr lang="en-US" dirty="0">
                <a:highlight>
                  <a:srgbClr val="800080"/>
                </a:highlight>
              </a:rPr>
              <a:t> Distribute Systems Architecture</a:t>
            </a:r>
          </a:p>
        </p:txBody>
      </p:sp>
      <p:sp>
        <p:nvSpPr>
          <p:cNvPr id="3" name="Content Placeholder 2"/>
          <p:cNvSpPr>
            <a:spLocks noGrp="1"/>
          </p:cNvSpPr>
          <p:nvPr>
            <p:ph sz="quarter" idx="13"/>
          </p:nvPr>
        </p:nvSpPr>
        <p:spPr>
          <a:xfrm>
            <a:off x="520700" y="1827479"/>
            <a:ext cx="10394707" cy="3311189"/>
          </a:xfrm>
        </p:spPr>
        <p:txBody>
          <a:bodyPr>
            <a:normAutofit/>
          </a:bodyPr>
          <a:lstStyle/>
          <a:p>
            <a:r>
              <a:rPr lang="en-US" sz="2400" dirty="0"/>
              <a:t>Database </a:t>
            </a:r>
          </a:p>
          <a:p>
            <a:r>
              <a:rPr lang="en-US" sz="2400" dirty="0"/>
              <a:t>Proxy/information servers </a:t>
            </a:r>
          </a:p>
          <a:p>
            <a:r>
              <a:rPr lang="en-US" sz="2400" dirty="0"/>
              <a:t>Clients </a:t>
            </a:r>
          </a:p>
          <a:p>
            <a:r>
              <a:rPr lang="en-US" sz="2400" dirty="0"/>
              <a:t>Wired or wireless networks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309" y="1945436"/>
            <a:ext cx="5262673" cy="3075274"/>
          </a:xfrm>
          <a:prstGeom prst="rect">
            <a:avLst/>
          </a:prstGeom>
        </p:spPr>
      </p:pic>
      <p:pic>
        <p:nvPicPr>
          <p:cNvPr id="6" name="Picture 5" descr="Golden Gate Bridge in fog">
            <a:extLst>
              <a:ext uri="{FF2B5EF4-FFF2-40B4-BE49-F238E27FC236}">
                <a16:creationId xmlns:a16="http://schemas.microsoft.com/office/drawing/2014/main" id="{E1E30CAB-E0E6-49D9-920D-F6D12EF64032}"/>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colorTemperature colorTemp="6446"/>
                    </a14:imgEffect>
                    <a14:imgEffect>
                      <a14:saturation sat="254000"/>
                    </a14:imgEffect>
                  </a14:imgLayer>
                </a14:imgProps>
              </a:ext>
              <a:ext uri="{28A0092B-C50C-407E-A947-70E740481C1C}">
                <a14:useLocalDpi xmlns:a14="http://schemas.microsoft.com/office/drawing/2010/main" val="0"/>
              </a:ext>
            </a:extLst>
          </a:blip>
          <a:stretch>
            <a:fillRect/>
          </a:stretch>
        </p:blipFill>
        <p:spPr>
          <a:xfrm>
            <a:off x="0" y="0"/>
            <a:ext cx="12191999" cy="6790267"/>
          </a:xfrm>
          <a:prstGeom prst="rect">
            <a:avLst/>
          </a:prstGeom>
        </p:spPr>
      </p:pic>
    </p:spTree>
    <p:extLst>
      <p:ext uri="{BB962C8B-B14F-4D97-AF65-F5344CB8AC3E}">
        <p14:creationId xmlns:p14="http://schemas.microsoft.com/office/powerpoint/2010/main" val="1445566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E32CE1-D113-412E-9933-113646E2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3" name="Picture 12">
            <a:extLst>
              <a:ext uri="{FF2B5EF4-FFF2-40B4-BE49-F238E27FC236}">
                <a16:creationId xmlns:a16="http://schemas.microsoft.com/office/drawing/2014/main" id="{117B7C8B-175B-4009-808B-9F66FD108A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FE5ECD52-6A23-4FF4-8C32-7B5DE9973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5C3F2B96-5F34-41C9-8E37-A9CD279A42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A4E02BF-4F0E-44E2-A489-075900B78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1" name="Rectangle 20">
            <a:extLst>
              <a:ext uri="{FF2B5EF4-FFF2-40B4-BE49-F238E27FC236}">
                <a16:creationId xmlns:a16="http://schemas.microsoft.com/office/drawing/2014/main" id="{45624C63-3CCA-4EA6-B822-6E710A82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10;&#10;Description automatically generated">
            <a:extLst>
              <a:ext uri="{FF2B5EF4-FFF2-40B4-BE49-F238E27FC236}">
                <a16:creationId xmlns:a16="http://schemas.microsoft.com/office/drawing/2014/main" id="{66CA447D-806C-47B8-AD3A-CE9CCD17B6BB}"/>
              </a:ext>
            </a:extLst>
          </p:cNvPr>
          <p:cNvPicPr>
            <a:picLocks noChangeAspect="1"/>
          </p:cNvPicPr>
          <p:nvPr/>
        </p:nvPicPr>
        <p:blipFill rotWithShape="1">
          <a:blip r:embed="rId6">
            <a:alphaModFix amt="40000"/>
            <a:extLst>
              <a:ext uri="{28A0092B-C50C-407E-A947-70E740481C1C}">
                <a14:useLocalDpi xmlns:a14="http://schemas.microsoft.com/office/drawing/2010/main" val="0"/>
              </a:ext>
            </a:extLst>
          </a:blip>
          <a:srcRect t="19929"/>
          <a:stretch/>
        </p:blipFill>
        <p:spPr>
          <a:xfrm>
            <a:off x="0" y="-194722"/>
            <a:ext cx="12191980" cy="6857990"/>
          </a:xfrm>
          <a:prstGeom prst="rect">
            <a:avLst/>
          </a:prstGeom>
        </p:spPr>
      </p:pic>
      <p:sp>
        <p:nvSpPr>
          <p:cNvPr id="6" name="Title 5">
            <a:extLst>
              <a:ext uri="{FF2B5EF4-FFF2-40B4-BE49-F238E27FC236}">
                <a16:creationId xmlns:a16="http://schemas.microsoft.com/office/drawing/2014/main" id="{7E48EF85-A8D7-43A2-8B4A-60354CBE91C9}"/>
              </a:ext>
            </a:extLst>
          </p:cNvPr>
          <p:cNvSpPr>
            <a:spLocks noGrp="1"/>
          </p:cNvSpPr>
          <p:nvPr>
            <p:ph type="title"/>
          </p:nvPr>
        </p:nvSpPr>
        <p:spPr>
          <a:xfrm>
            <a:off x="1154955" y="1447801"/>
            <a:ext cx="8825658" cy="1981200"/>
          </a:xfrm>
        </p:spPr>
        <p:txBody>
          <a:bodyPr vert="horz" lIns="91440" tIns="45720" rIns="91440" bIns="45720" rtlCol="0" anchor="b">
            <a:normAutofit/>
          </a:bodyPr>
          <a:lstStyle/>
          <a:p>
            <a:r>
              <a:rPr lang="en-US" sz="7200" dirty="0">
                <a:solidFill>
                  <a:schemeClr val="tx1"/>
                </a:solidFill>
                <a:highlight>
                  <a:srgbClr val="008000"/>
                </a:highlight>
              </a:rPr>
              <a:t>Proxy</a:t>
            </a:r>
          </a:p>
        </p:txBody>
      </p:sp>
      <p:sp>
        <p:nvSpPr>
          <p:cNvPr id="25" name="Rectangle 24">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272002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7F518C3D7A8364DA733FDF9E814B61D" ma:contentTypeVersion="2" ma:contentTypeDescription="Create a new document." ma:contentTypeScope="" ma:versionID="81d1903ea4166a81f237e7ea60968ef2">
  <xsd:schema xmlns:xsd="http://www.w3.org/2001/XMLSchema" xmlns:xs="http://www.w3.org/2001/XMLSchema" xmlns:p="http://schemas.microsoft.com/office/2006/metadata/properties" xmlns:ns2="8532f6ee-fd98-4ba3-94dd-7d35041e413e" targetNamespace="http://schemas.microsoft.com/office/2006/metadata/properties" ma:root="true" ma:fieldsID="2b2ef076bc55674296f9db9ede2d3372" ns2:_="">
    <xsd:import namespace="8532f6ee-fd98-4ba3-94dd-7d35041e41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32f6ee-fd98-4ba3-94dd-7d35041e41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3095C4-98E9-48BA-B20E-4AC75EC3356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DEC18AE-C90A-4B3E-BC3B-74F879CA12EC}">
  <ds:schemaRefs>
    <ds:schemaRef ds:uri="http://schemas.microsoft.com/sharepoint/v3/contenttype/forms"/>
  </ds:schemaRefs>
</ds:datastoreItem>
</file>

<file path=customXml/itemProps3.xml><?xml version="1.0" encoding="utf-8"?>
<ds:datastoreItem xmlns:ds="http://schemas.openxmlformats.org/officeDocument/2006/customXml" ds:itemID="{071542AD-2F6B-4708-B241-83F231025C73}"/>
</file>

<file path=docProps/app.xml><?xml version="1.0" encoding="utf-8"?>
<Properties xmlns="http://schemas.openxmlformats.org/officeDocument/2006/extended-properties" xmlns:vt="http://schemas.openxmlformats.org/officeDocument/2006/docPropsVTypes">
  <Template>Ion</Template>
  <TotalTime>3003</TotalTime>
  <Words>1462</Words>
  <Application>Microsoft Office PowerPoint</Application>
  <PresentationFormat>Widescreen</PresentationFormat>
  <Paragraphs>177</Paragraphs>
  <Slides>31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AvenirNext</vt:lpstr>
      <vt:lpstr>Calibri</vt:lpstr>
      <vt:lpstr>Century Gothic</vt:lpstr>
      <vt:lpstr>Graphik LC Web</vt:lpstr>
      <vt:lpstr>Times New Roman</vt:lpstr>
      <vt:lpstr>Wingdings</vt:lpstr>
      <vt:lpstr>Wingdings 3</vt:lpstr>
      <vt:lpstr>Ion</vt:lpstr>
      <vt:lpstr>PowerPoint Presentation</vt:lpstr>
      <vt:lpstr>Distributed Multimedia Systems</vt:lpstr>
      <vt:lpstr> Table of contents </vt:lpstr>
      <vt:lpstr>                       Introduction  What is  Distributed System ? </vt:lpstr>
      <vt:lpstr>PowerPoint Presentation</vt:lpstr>
      <vt:lpstr>Characteristics Of Distributed Multimedia Systems</vt:lpstr>
      <vt:lpstr>REQUIREMENTS OF DMMS</vt:lpstr>
      <vt:lpstr> Distribute Systems Architecture</vt:lpstr>
      <vt:lpstr>Proxy</vt:lpstr>
      <vt:lpstr>What’s a Proxy Server?</vt:lpstr>
      <vt:lpstr>PowerPoint Presentation</vt:lpstr>
      <vt:lpstr>Client-Server Definition </vt:lpstr>
      <vt:lpstr>   How the Client-Server Model works ?</vt:lpstr>
      <vt:lpstr>Wireless Networks</vt:lpstr>
      <vt:lpstr>FACTORS THAT AFFECT THE SYSTEM </vt:lpstr>
      <vt:lpstr>PowerPoint Presentation</vt:lpstr>
      <vt:lpstr>  Multimedia  </vt:lpstr>
      <vt:lpstr>Definition of Multimedia</vt:lpstr>
      <vt:lpstr> Multimedia Application</vt:lpstr>
      <vt:lpstr>Typical Computer  Application</vt:lpstr>
      <vt:lpstr>PowerPoint Presentation</vt:lpstr>
      <vt:lpstr>Quality of Service (QoS)</vt:lpstr>
      <vt:lpstr>Bandwidth</vt:lpstr>
      <vt:lpstr>TRANSMISSION DELAY </vt:lpstr>
      <vt:lpstr>JITTER</vt:lpstr>
      <vt:lpstr>WHY WE NEED Qos</vt:lpstr>
      <vt:lpstr>WAYS TO ACHIEVE QoS </vt:lpstr>
      <vt:lpstr>Congestion Control</vt:lpstr>
      <vt:lpstr>What is Admission control?</vt:lpstr>
      <vt:lpstr>APPLICATIONS OF DMMS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Jam prediction</dc:title>
  <dc:creator>BANEYAZ SAMIUM AMIN</dc:creator>
  <cp:lastModifiedBy>MEDEDI HASAN EMON</cp:lastModifiedBy>
  <cp:revision>134</cp:revision>
  <dcterms:created xsi:type="dcterms:W3CDTF">2020-05-27T11:11:58Z</dcterms:created>
  <dcterms:modified xsi:type="dcterms:W3CDTF">2022-02-14T10:51:48Z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0x010100E7F518C3D7A8364DA733FDF9E814B61D</vt:lpwstr>
  </property>
</Properties>
</file>